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86" r:id="rId2"/>
    <p:sldId id="292" r:id="rId3"/>
    <p:sldId id="313" r:id="rId4"/>
    <p:sldId id="257" r:id="rId5"/>
    <p:sldId id="287" r:id="rId6"/>
    <p:sldId id="261" r:id="rId7"/>
    <p:sldId id="309" r:id="rId8"/>
    <p:sldId id="308" r:id="rId9"/>
    <p:sldId id="310" r:id="rId10"/>
    <p:sldId id="264" r:id="rId11"/>
    <p:sldId id="265" r:id="rId12"/>
    <p:sldId id="267" r:id="rId13"/>
    <p:sldId id="268" r:id="rId14"/>
    <p:sldId id="285" r:id="rId15"/>
    <p:sldId id="280" r:id="rId16"/>
    <p:sldId id="281" r:id="rId17"/>
    <p:sldId id="282" r:id="rId18"/>
    <p:sldId id="283" r:id="rId19"/>
    <p:sldId id="284" r:id="rId20"/>
    <p:sldId id="288" r:id="rId21"/>
    <p:sldId id="290" r:id="rId22"/>
    <p:sldId id="291" r:id="rId23"/>
    <p:sldId id="293" r:id="rId24"/>
    <p:sldId id="294" r:id="rId25"/>
    <p:sldId id="295" r:id="rId26"/>
    <p:sldId id="311" r:id="rId27"/>
    <p:sldId id="312" r:id="rId28"/>
    <p:sldId id="296" r:id="rId29"/>
    <p:sldId id="297" r:id="rId30"/>
    <p:sldId id="298" r:id="rId31"/>
    <p:sldId id="301" r:id="rId32"/>
    <p:sldId id="302" r:id="rId33"/>
    <p:sldId id="300" r:id="rId34"/>
    <p:sldId id="303" r:id="rId35"/>
    <p:sldId id="305" r:id="rId36"/>
    <p:sldId id="307" r:id="rId37"/>
    <p:sldId id="30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2" d="100"/>
          <a:sy n="62" d="100"/>
        </p:scale>
        <p:origin x="8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7AFFB9B-9FB8-469E-96F9-4D32314110B6}" type="datetimeFigureOut">
              <a:rPr lang="en-US" smtClean="0"/>
              <a:t>5/26/2022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D22F896-40B5-4ADD-8801-0D06FADFA095}"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1268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4357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8227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3092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F7F47CF-67C9-420C-80A5-E2069FF0C2DF}" type="datetimeFigureOut">
              <a:rPr lang="en-US" smtClean="0"/>
              <a:t>5/26/2022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375908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3240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5/26/2022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9137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5/26/2022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0308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5/26/2022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1120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50C3BFE2-83B7-4B0A-B9D3-AB28331082B3}" type="datetimeFigureOut">
              <a:rPr lang="en-US" smtClean="0"/>
              <a:t>5/26/2022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D22F896-40B5-4ADD-8801-0D06FADFA095}"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8951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12EF78E3-FDA3-4D28-AAA2-0B81F349A39D}" type="datetimeFigureOut">
              <a:rPr lang="en-US" smtClean="0"/>
              <a:t>5/26/2022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8676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35BB1C6-BF8F-4481-8AB2-603A1C8A906A}" type="datetimeFigureOut">
              <a:rPr lang="en-US" smtClean="0"/>
              <a:t>5/26/2022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22F896-40B5-4ADD-8801-0D06FADFA09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467742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pload.wikimedia.org/wikipedia/commons/thumb/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7038" y="247135"/>
            <a:ext cx="8106032" cy="598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335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the 4 </a:t>
            </a:r>
            <a:r>
              <a:rPr lang="en-US" b="1" dirty="0">
                <a:solidFill>
                  <a:srgbClr val="FF0000"/>
                </a:solidFill>
              </a:rPr>
              <a:t>C</a:t>
            </a:r>
            <a:r>
              <a:rPr lang="en-US" b="1" dirty="0"/>
              <a:t>'s</a:t>
            </a:r>
            <a:br>
              <a:rPr lang="en-US" dirty="0"/>
            </a:br>
            <a:endParaRPr lang="en-US" dirty="0"/>
          </a:p>
        </p:txBody>
      </p:sp>
      <p:pic>
        <p:nvPicPr>
          <p:cNvPr id="4" name="Content Placeholder 3"/>
          <p:cNvPicPr>
            <a:picLocks noGrp="1"/>
          </p:cNvPicPr>
          <p:nvPr>
            <p:ph idx="1"/>
          </p:nvPr>
        </p:nvPicPr>
        <p:blipFill>
          <a:blip r:embed="rId2"/>
          <a:stretch>
            <a:fillRect/>
          </a:stretch>
        </p:blipFill>
        <p:spPr>
          <a:xfrm>
            <a:off x="1927654" y="1392195"/>
            <a:ext cx="8657968" cy="5181600"/>
          </a:xfrm>
          <a:prstGeom prst="rect">
            <a:avLst/>
          </a:prstGeom>
        </p:spPr>
      </p:pic>
    </p:spTree>
    <p:extLst>
      <p:ext uri="{BB962C8B-B14F-4D97-AF65-F5344CB8AC3E}">
        <p14:creationId xmlns:p14="http://schemas.microsoft.com/office/powerpoint/2010/main" val="1018945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the 4 C's?</a:t>
            </a:r>
            <a:br>
              <a:rPr lang="en-US" dirty="0"/>
            </a:br>
            <a:endParaRPr lang="en-US" dirty="0"/>
          </a:p>
        </p:txBody>
      </p:sp>
      <p:pic>
        <p:nvPicPr>
          <p:cNvPr id="4" name="Content Placeholder 3"/>
          <p:cNvPicPr>
            <a:picLocks noGrp="1"/>
          </p:cNvPicPr>
          <p:nvPr>
            <p:ph idx="1"/>
          </p:nvPr>
        </p:nvPicPr>
        <p:blipFill>
          <a:blip r:embed="rId2"/>
          <a:stretch>
            <a:fillRect/>
          </a:stretch>
        </p:blipFill>
        <p:spPr>
          <a:xfrm>
            <a:off x="1911177" y="1874517"/>
            <a:ext cx="8287265" cy="4666325"/>
          </a:xfrm>
          <a:prstGeom prst="rect">
            <a:avLst/>
          </a:prstGeom>
        </p:spPr>
      </p:pic>
    </p:spTree>
    <p:extLst>
      <p:ext uri="{BB962C8B-B14F-4D97-AF65-F5344CB8AC3E}">
        <p14:creationId xmlns:p14="http://schemas.microsoft.com/office/powerpoint/2010/main" val="3179595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the 4 C's?</a:t>
            </a:r>
            <a:br>
              <a:rPr lang="en-US" dirty="0"/>
            </a:br>
            <a:endParaRPr lang="en-US" dirty="0"/>
          </a:p>
        </p:txBody>
      </p:sp>
      <p:pic>
        <p:nvPicPr>
          <p:cNvPr id="4" name="Content Placeholder 3"/>
          <p:cNvPicPr>
            <a:picLocks noGrp="1"/>
          </p:cNvPicPr>
          <p:nvPr>
            <p:ph idx="1"/>
          </p:nvPr>
        </p:nvPicPr>
        <p:blipFill>
          <a:blip r:embed="rId2"/>
          <a:stretch>
            <a:fillRect/>
          </a:stretch>
        </p:blipFill>
        <p:spPr>
          <a:xfrm>
            <a:off x="1812324" y="1647568"/>
            <a:ext cx="7850660" cy="4769708"/>
          </a:xfrm>
          <a:prstGeom prst="rect">
            <a:avLst/>
          </a:prstGeom>
        </p:spPr>
      </p:pic>
    </p:spTree>
    <p:extLst>
      <p:ext uri="{BB962C8B-B14F-4D97-AF65-F5344CB8AC3E}">
        <p14:creationId xmlns:p14="http://schemas.microsoft.com/office/powerpoint/2010/main" val="378385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the 4 C's?</a:t>
            </a:r>
            <a:br>
              <a:rPr lang="en-US" dirty="0"/>
            </a:br>
            <a:endParaRPr lang="en-US" dirty="0"/>
          </a:p>
        </p:txBody>
      </p:sp>
      <p:pic>
        <p:nvPicPr>
          <p:cNvPr id="4" name="Content Placeholder 3"/>
          <p:cNvPicPr>
            <a:picLocks noGrp="1"/>
          </p:cNvPicPr>
          <p:nvPr>
            <p:ph idx="1"/>
          </p:nvPr>
        </p:nvPicPr>
        <p:blipFill>
          <a:blip r:embed="rId2"/>
          <a:stretch>
            <a:fillRect/>
          </a:stretch>
        </p:blipFill>
        <p:spPr>
          <a:xfrm>
            <a:off x="1647568" y="1515762"/>
            <a:ext cx="7990702" cy="4909752"/>
          </a:xfrm>
          <a:prstGeom prst="rect">
            <a:avLst/>
          </a:prstGeom>
        </p:spPr>
      </p:pic>
    </p:spTree>
    <p:extLst>
      <p:ext uri="{BB962C8B-B14F-4D97-AF65-F5344CB8AC3E}">
        <p14:creationId xmlns:p14="http://schemas.microsoft.com/office/powerpoint/2010/main" val="25966582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21's Framework for 21st Century Learning was developed with input from  teachers, educa… | 21st century learning, 21st century skills, Student  engagement strategi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2596" y="140043"/>
            <a:ext cx="11005750" cy="6717957"/>
          </a:xfrm>
          <a:prstGeom prst="rect">
            <a:avLst/>
          </a:prstGeom>
          <a:noFill/>
          <a:ln>
            <a:noFill/>
          </a:ln>
        </p:spPr>
      </p:pic>
    </p:spTree>
    <p:extLst>
      <p:ext uri="{BB962C8B-B14F-4D97-AF65-F5344CB8AC3E}">
        <p14:creationId xmlns:p14="http://schemas.microsoft.com/office/powerpoint/2010/main" val="1245433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UNESCO FOUR PILLARS OF learning 21st CENTURY</a:t>
            </a:r>
          </a:p>
        </p:txBody>
      </p:sp>
      <p:pic>
        <p:nvPicPr>
          <p:cNvPr id="4" name="Content Placeholder 3"/>
          <p:cNvPicPr>
            <a:picLocks noGrp="1" noChangeAspect="1"/>
          </p:cNvPicPr>
          <p:nvPr>
            <p:ph idx="1"/>
          </p:nvPr>
        </p:nvPicPr>
        <p:blipFill>
          <a:blip r:embed="rId2"/>
          <a:stretch>
            <a:fillRect/>
          </a:stretch>
        </p:blipFill>
        <p:spPr>
          <a:xfrm>
            <a:off x="1664043" y="1874517"/>
            <a:ext cx="9251092" cy="4485093"/>
          </a:xfrm>
          <a:prstGeom prst="rect">
            <a:avLst/>
          </a:prstGeom>
        </p:spPr>
      </p:pic>
    </p:spTree>
    <p:extLst>
      <p:ext uri="{BB962C8B-B14F-4D97-AF65-F5344CB8AC3E}">
        <p14:creationId xmlns:p14="http://schemas.microsoft.com/office/powerpoint/2010/main" val="2994960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to Know</a:t>
            </a:r>
            <a:br>
              <a:rPr lang="en-US" b="1" dirty="0"/>
            </a:br>
            <a:endParaRPr lang="en-US" dirty="0"/>
          </a:p>
        </p:txBody>
      </p:sp>
      <p:sp>
        <p:nvSpPr>
          <p:cNvPr id="3" name="Content Placeholder 2"/>
          <p:cNvSpPr>
            <a:spLocks noGrp="1"/>
          </p:cNvSpPr>
          <p:nvPr>
            <p:ph idx="1"/>
          </p:nvPr>
        </p:nvSpPr>
        <p:spPr>
          <a:xfrm>
            <a:off x="1251678" y="1573427"/>
            <a:ext cx="10178322" cy="4306165"/>
          </a:xfrm>
        </p:spPr>
        <p:txBody>
          <a:bodyPr>
            <a:normAutofit/>
          </a:bodyPr>
          <a:lstStyle/>
          <a:p>
            <a:pPr algn="justLow">
              <a:buFont typeface="Wingdings" panose="05000000000000000000" pitchFamily="2" charset="2"/>
              <a:buChar char="q"/>
            </a:pPr>
            <a:r>
              <a:rPr lang="en-US" sz="4000" b="1" i="1" dirty="0"/>
              <a:t>Learning to Know</a:t>
            </a:r>
            <a:r>
              <a:rPr lang="en-US" sz="4000" b="1" dirty="0"/>
              <a:t> involves the acquisition and development of knowledge and skills that are needed to function in the world. </a:t>
            </a:r>
            <a:r>
              <a:rPr lang="en-US" sz="4000" b="1" dirty="0">
                <a:solidFill>
                  <a:srgbClr val="FF0000"/>
                </a:solidFill>
              </a:rPr>
              <a:t>Examples</a:t>
            </a:r>
            <a:r>
              <a:rPr lang="en-US" sz="4000" b="1" dirty="0"/>
              <a:t> of skills under this pillar of learning include </a:t>
            </a:r>
            <a:r>
              <a:rPr lang="en-US" sz="4000" b="1" dirty="0">
                <a:solidFill>
                  <a:srgbClr val="FF0000"/>
                </a:solidFill>
              </a:rPr>
              <a:t>literacy, numeracy, and critical thinking.</a:t>
            </a:r>
          </a:p>
          <a:p>
            <a:pPr algn="justLow"/>
            <a:endParaRPr lang="en-US" sz="4000" b="1" dirty="0"/>
          </a:p>
        </p:txBody>
      </p:sp>
    </p:spTree>
    <p:extLst>
      <p:ext uri="{BB962C8B-B14F-4D97-AF65-F5344CB8AC3E}">
        <p14:creationId xmlns:p14="http://schemas.microsoft.com/office/powerpoint/2010/main" val="44140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to Live Together</a:t>
            </a:r>
            <a:br>
              <a:rPr lang="en-US" b="1" dirty="0"/>
            </a:br>
            <a:endParaRPr lang="en-US" dirty="0"/>
          </a:p>
        </p:txBody>
      </p:sp>
      <p:sp>
        <p:nvSpPr>
          <p:cNvPr id="3" name="Content Placeholder 2"/>
          <p:cNvSpPr>
            <a:spLocks noGrp="1"/>
          </p:cNvSpPr>
          <p:nvPr>
            <p:ph idx="1"/>
          </p:nvPr>
        </p:nvSpPr>
        <p:spPr>
          <a:xfrm>
            <a:off x="1251678" y="1169772"/>
            <a:ext cx="10178322" cy="5321643"/>
          </a:xfrm>
        </p:spPr>
        <p:txBody>
          <a:bodyPr>
            <a:noAutofit/>
          </a:bodyPr>
          <a:lstStyle/>
          <a:p>
            <a:r>
              <a:rPr lang="en-US" sz="4000" b="1" i="1" dirty="0"/>
              <a:t>Learning to Live Together</a:t>
            </a:r>
            <a:r>
              <a:rPr lang="en-US" sz="4000" b="1" dirty="0"/>
              <a:t> involves the development of </a:t>
            </a:r>
            <a:r>
              <a:rPr lang="en-US" sz="4000" b="1" dirty="0">
                <a:solidFill>
                  <a:srgbClr val="FF0000"/>
                </a:solidFill>
              </a:rPr>
              <a:t>social skills and values such as respect and concern for others, social and inter-personal skills and an appreciation of the diversity among people. </a:t>
            </a:r>
            <a:r>
              <a:rPr lang="en-US" sz="4000" b="1" dirty="0"/>
              <a:t>These skills would enable individuals and societies to </a:t>
            </a:r>
            <a:r>
              <a:rPr lang="en-US" sz="4000" b="1" dirty="0">
                <a:solidFill>
                  <a:srgbClr val="FF0000"/>
                </a:solidFill>
              </a:rPr>
              <a:t>live in peace and harmony.</a:t>
            </a:r>
          </a:p>
          <a:p>
            <a:endParaRPr lang="en-US" sz="4000" b="1" dirty="0"/>
          </a:p>
        </p:txBody>
      </p:sp>
    </p:spTree>
    <p:extLst>
      <p:ext uri="{BB962C8B-B14F-4D97-AF65-F5344CB8AC3E}">
        <p14:creationId xmlns:p14="http://schemas.microsoft.com/office/powerpoint/2010/main" val="1209895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to Do</a:t>
            </a:r>
            <a:br>
              <a:rPr lang="en-US" b="1" dirty="0"/>
            </a:br>
            <a:endParaRPr lang="en-US" dirty="0"/>
          </a:p>
        </p:txBody>
      </p:sp>
      <p:sp>
        <p:nvSpPr>
          <p:cNvPr id="3" name="Content Placeholder 2"/>
          <p:cNvSpPr>
            <a:spLocks noGrp="1"/>
          </p:cNvSpPr>
          <p:nvPr>
            <p:ph idx="1"/>
          </p:nvPr>
        </p:nvSpPr>
        <p:spPr>
          <a:xfrm>
            <a:off x="1251678" y="1293341"/>
            <a:ext cx="10178322" cy="4586251"/>
          </a:xfrm>
        </p:spPr>
        <p:txBody>
          <a:bodyPr>
            <a:normAutofit/>
          </a:bodyPr>
          <a:lstStyle/>
          <a:p>
            <a:r>
              <a:rPr lang="en-US" sz="4000" b="1" i="1" dirty="0"/>
              <a:t>Learning to Do</a:t>
            </a:r>
            <a:r>
              <a:rPr lang="en-US" sz="4000" b="1" dirty="0"/>
              <a:t> involves the acquisition of skills. These skills are often linked to occupational success, </a:t>
            </a:r>
            <a:r>
              <a:rPr lang="en-US" sz="4000" b="1" dirty="0">
                <a:solidFill>
                  <a:srgbClr val="FF0000"/>
                </a:solidFill>
              </a:rPr>
              <a:t>such as vocational and technical skills, apprenticeships, and leadership and management competencies.</a:t>
            </a:r>
          </a:p>
        </p:txBody>
      </p:sp>
    </p:spTree>
    <p:extLst>
      <p:ext uri="{BB962C8B-B14F-4D97-AF65-F5344CB8AC3E}">
        <p14:creationId xmlns:p14="http://schemas.microsoft.com/office/powerpoint/2010/main" val="2133736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to Be</a:t>
            </a:r>
            <a:br>
              <a:rPr lang="en-US" b="1" dirty="0"/>
            </a:br>
            <a:endParaRPr lang="en-US" dirty="0"/>
          </a:p>
        </p:txBody>
      </p:sp>
      <p:sp>
        <p:nvSpPr>
          <p:cNvPr id="3" name="Content Placeholder 2"/>
          <p:cNvSpPr>
            <a:spLocks noGrp="1"/>
          </p:cNvSpPr>
          <p:nvPr>
            <p:ph idx="1"/>
          </p:nvPr>
        </p:nvSpPr>
        <p:spPr>
          <a:xfrm>
            <a:off x="1251678" y="1202725"/>
            <a:ext cx="10178322" cy="4676868"/>
          </a:xfrm>
        </p:spPr>
        <p:txBody>
          <a:bodyPr>
            <a:noAutofit/>
          </a:bodyPr>
          <a:lstStyle/>
          <a:p>
            <a:pPr algn="justLow">
              <a:buFont typeface="Wingdings" panose="05000000000000000000" pitchFamily="2" charset="2"/>
              <a:buChar char="q"/>
            </a:pPr>
            <a:r>
              <a:rPr lang="en-US" sz="2800" b="1" i="1" dirty="0"/>
              <a:t>Learning to Be</a:t>
            </a:r>
            <a:r>
              <a:rPr lang="en-US" sz="2800" b="1" dirty="0"/>
              <a:t> involves activities that promote </a:t>
            </a:r>
            <a:r>
              <a:rPr lang="en-US" sz="2800" b="1" dirty="0">
                <a:solidFill>
                  <a:srgbClr val="FF0000"/>
                </a:solidFill>
              </a:rPr>
              <a:t>holistic personal development (body, mind and spirit), </a:t>
            </a:r>
            <a:r>
              <a:rPr lang="en-US" sz="2800" b="1" dirty="0"/>
              <a:t>for an all-round </a:t>
            </a:r>
            <a:r>
              <a:rPr lang="en-US" sz="2800" b="1" dirty="0">
                <a:solidFill>
                  <a:srgbClr val="FF0000"/>
                </a:solidFill>
              </a:rPr>
              <a:t>‘complete person</a:t>
            </a:r>
            <a:r>
              <a:rPr lang="en-US" sz="2800" b="1" dirty="0"/>
              <a:t>.’ These include cultivating one’s self analytical and socials skills, creativity, personal discovery and an appreciation of the </a:t>
            </a:r>
            <a:r>
              <a:rPr lang="en-US" sz="2800" b="1" dirty="0">
                <a:solidFill>
                  <a:srgbClr val="FF0000"/>
                </a:solidFill>
              </a:rPr>
              <a:t>inherent value </a:t>
            </a:r>
            <a:r>
              <a:rPr lang="en-US" sz="2800" b="1" dirty="0"/>
              <a:t>provided by these pursuits. </a:t>
            </a:r>
            <a:r>
              <a:rPr lang="en-US" sz="2800" b="1" dirty="0">
                <a:solidFill>
                  <a:srgbClr val="FF0000"/>
                </a:solidFill>
              </a:rPr>
              <a:t>An example under this pillar is a teacher who participates in training workshops that will</a:t>
            </a:r>
          </a:p>
          <a:p>
            <a:pPr marL="0" indent="0" algn="justLow">
              <a:buNone/>
            </a:pPr>
            <a:r>
              <a:rPr lang="en-US" sz="2800" b="1" dirty="0">
                <a:solidFill>
                  <a:srgbClr val="FF0000"/>
                </a:solidFill>
              </a:rPr>
              <a:t> enhance his/her knowledge and skills in the teaching/learning process.</a:t>
            </a:r>
            <a:endParaRPr lang="en-US" sz="4400" b="1" dirty="0"/>
          </a:p>
        </p:txBody>
      </p:sp>
    </p:spTree>
    <p:extLst>
      <p:ext uri="{BB962C8B-B14F-4D97-AF65-F5344CB8AC3E}">
        <p14:creationId xmlns:p14="http://schemas.microsoft.com/office/powerpoint/2010/main" val="3266521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584887"/>
            <a:ext cx="10178322" cy="5294706"/>
          </a:xfrm>
        </p:spPr>
        <p:txBody>
          <a:bodyPr>
            <a:normAutofit lnSpcReduction="10000"/>
          </a:bodyPr>
          <a:lstStyle/>
          <a:p>
            <a:pPr marL="0" indent="0" algn="ctr">
              <a:buNone/>
            </a:pPr>
            <a:r>
              <a:rPr lang="en-US" sz="5400" b="1" dirty="0">
                <a:solidFill>
                  <a:srgbClr val="C00000"/>
                </a:solidFill>
                <a:latin typeface="Andalus" panose="02020603050405020304" pitchFamily="18" charset="-78"/>
                <a:cs typeface="Andalus" panose="02020603050405020304" pitchFamily="18" charset="-78"/>
              </a:rPr>
              <a:t> TRAINING ON TEACHING STRATEGIES FOR HIGHER EDUCATION-</a:t>
            </a:r>
            <a:r>
              <a:rPr lang="en-US" sz="5400" dirty="0">
                <a:solidFill>
                  <a:srgbClr val="C00000"/>
                </a:solidFill>
              </a:rPr>
              <a:t> 21ST CENTURY</a:t>
            </a:r>
            <a:endParaRPr lang="en-US" sz="5400" b="1" dirty="0">
              <a:solidFill>
                <a:srgbClr val="C00000"/>
              </a:solidFill>
              <a:latin typeface="Andalus" panose="02020603050405020304" pitchFamily="18" charset="-78"/>
              <a:cs typeface="Andalus" panose="02020603050405020304" pitchFamily="18" charset="-78"/>
            </a:endParaRPr>
          </a:p>
          <a:p>
            <a:pPr marL="0" indent="0" algn="ctr">
              <a:buNone/>
            </a:pPr>
            <a:r>
              <a:rPr lang="en-US" sz="3600" b="1" dirty="0">
                <a:latin typeface="Andalus" panose="02020603050405020304" pitchFamily="18" charset="-78"/>
                <a:cs typeface="Andalus" panose="02020603050405020304" pitchFamily="18" charset="-78"/>
              </a:rPr>
              <a:t>FOR LECTURERS AT PRIVATE UNIVERSITIES IN MOGADISHU</a:t>
            </a:r>
          </a:p>
          <a:p>
            <a:pPr marL="0" indent="0" algn="ctr">
              <a:buNone/>
            </a:pPr>
            <a:r>
              <a:rPr lang="en-US" sz="3600" b="1" i="1" dirty="0" err="1">
                <a:latin typeface="Andalus" panose="02020603050405020304" pitchFamily="18" charset="-78"/>
                <a:cs typeface="Andalus" panose="02020603050405020304" pitchFamily="18" charset="-78"/>
              </a:rPr>
              <a:t>Dr.Said</a:t>
            </a:r>
            <a:r>
              <a:rPr lang="en-US" sz="3600" b="1" i="1" dirty="0">
                <a:latin typeface="Andalus" panose="02020603050405020304" pitchFamily="18" charset="-78"/>
                <a:cs typeface="Andalus" panose="02020603050405020304" pitchFamily="18" charset="-78"/>
              </a:rPr>
              <a:t> </a:t>
            </a:r>
            <a:r>
              <a:rPr lang="en-US" sz="3600" b="1" i="1" dirty="0" err="1">
                <a:latin typeface="Andalus" panose="02020603050405020304" pitchFamily="18" charset="-78"/>
                <a:cs typeface="Andalus" panose="02020603050405020304" pitchFamily="18" charset="-78"/>
              </a:rPr>
              <a:t>Abubakar</a:t>
            </a:r>
            <a:r>
              <a:rPr lang="en-US" sz="3600" b="1" i="1" dirty="0">
                <a:latin typeface="Andalus" panose="02020603050405020304" pitchFamily="18" charset="-78"/>
                <a:cs typeface="Andalus" panose="02020603050405020304" pitchFamily="18" charset="-78"/>
              </a:rPr>
              <a:t> Sheikh Ahmed</a:t>
            </a:r>
          </a:p>
          <a:p>
            <a:pPr marL="0" indent="0" algn="ctr">
              <a:buNone/>
            </a:pPr>
            <a:r>
              <a:rPr lang="en-US" sz="3600" b="1" dirty="0">
                <a:latin typeface="Andalus" panose="02020603050405020304" pitchFamily="18" charset="-78"/>
                <a:cs typeface="Andalus" panose="02020603050405020304" pitchFamily="18" charset="-78"/>
              </a:rPr>
              <a:t>14/9/2021</a:t>
            </a:r>
          </a:p>
        </p:txBody>
      </p:sp>
    </p:spTree>
    <p:extLst>
      <p:ext uri="{BB962C8B-B14F-4D97-AF65-F5344CB8AC3E}">
        <p14:creationId xmlns:p14="http://schemas.microsoft.com/office/powerpoint/2010/main" val="250286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8 methodologies that every 21st century teacher should know</a:t>
            </a:r>
            <a:br>
              <a:rPr lang="en-US" b="1" i="1" dirty="0"/>
            </a:br>
            <a:br>
              <a:rPr lang="en-US" dirty="0"/>
            </a:br>
            <a:r>
              <a:rPr lang="en-US" dirty="0"/>
              <a:t>1.flipped classroom</a:t>
            </a:r>
          </a:p>
        </p:txBody>
      </p:sp>
      <p:sp>
        <p:nvSpPr>
          <p:cNvPr id="4" name="AutoShape 2" descr="How is Flipped Classroom Flipping the Role of Traditional Classroom  Pedagogy - Globsy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Content Placeholder 8" descr="How is Flipped Classroom Flipping the Role of Traditional Classroom  Pedagogy - Globsy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3297" y="2949144"/>
            <a:ext cx="9803027" cy="3632887"/>
          </a:xfrm>
          <a:prstGeom prst="rect">
            <a:avLst/>
          </a:prstGeom>
          <a:noFill/>
        </p:spPr>
      </p:pic>
    </p:spTree>
    <p:extLst>
      <p:ext uri="{BB962C8B-B14F-4D97-AF65-F5344CB8AC3E}">
        <p14:creationId xmlns:p14="http://schemas.microsoft.com/office/powerpoint/2010/main" val="455660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8 methodologies that every 21st century teacher should know</a:t>
            </a:r>
            <a:br>
              <a:rPr lang="en-US" b="1" i="1" dirty="0"/>
            </a:br>
            <a:endParaRPr lang="en-US" dirty="0"/>
          </a:p>
        </p:txBody>
      </p:sp>
      <p:sp>
        <p:nvSpPr>
          <p:cNvPr id="3" name="Content Placeholder 2"/>
          <p:cNvSpPr>
            <a:spLocks noGrp="1"/>
          </p:cNvSpPr>
          <p:nvPr>
            <p:ph idx="1"/>
          </p:nvPr>
        </p:nvSpPr>
        <p:spPr/>
        <p:txBody>
          <a:bodyPr/>
          <a:lstStyle/>
          <a:p>
            <a:pPr marL="0" indent="0">
              <a:buNone/>
            </a:pPr>
            <a:r>
              <a:rPr lang="en-US" b="1" dirty="0"/>
              <a:t>2. PROJECT-BASED LEARNING</a:t>
            </a:r>
          </a:p>
          <a:p>
            <a:endParaRPr lang="en-US" b="1" dirty="0"/>
          </a:p>
          <a:p>
            <a:endParaRPr lang="en-US" dirty="0"/>
          </a:p>
        </p:txBody>
      </p:sp>
      <p:pic>
        <p:nvPicPr>
          <p:cNvPr id="4" name="Picture 3" descr="Project-Based Learning In eLearning: What eLearning Professionals Should  Know - eLearning Industry"/>
          <p:cNvPicPr/>
          <p:nvPr/>
        </p:nvPicPr>
        <p:blipFill>
          <a:blip r:embed="rId2">
            <a:extLst>
              <a:ext uri="{28A0092B-C50C-407E-A947-70E740481C1C}">
                <a14:useLocalDpi xmlns:a14="http://schemas.microsoft.com/office/drawing/2010/main" val="0"/>
              </a:ext>
            </a:extLst>
          </a:blip>
          <a:srcRect/>
          <a:stretch>
            <a:fillRect/>
          </a:stretch>
        </p:blipFill>
        <p:spPr bwMode="auto">
          <a:xfrm>
            <a:off x="1669114" y="2736652"/>
            <a:ext cx="8677610" cy="3779478"/>
          </a:xfrm>
          <a:prstGeom prst="rect">
            <a:avLst/>
          </a:prstGeom>
          <a:noFill/>
          <a:ln>
            <a:noFill/>
          </a:ln>
        </p:spPr>
      </p:pic>
    </p:spTree>
    <p:extLst>
      <p:ext uri="{BB962C8B-B14F-4D97-AF65-F5344CB8AC3E}">
        <p14:creationId xmlns:p14="http://schemas.microsoft.com/office/powerpoint/2010/main" val="1646857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8 methodologies that every 21st century teacher should know</a:t>
            </a:r>
            <a:br>
              <a:rPr lang="en-US" b="1" i="1" dirty="0"/>
            </a:br>
            <a:endParaRPr lang="en-US" dirty="0"/>
          </a:p>
        </p:txBody>
      </p:sp>
      <p:sp>
        <p:nvSpPr>
          <p:cNvPr id="3" name="Content Placeholder 2"/>
          <p:cNvSpPr>
            <a:spLocks noGrp="1"/>
          </p:cNvSpPr>
          <p:nvPr>
            <p:ph idx="1"/>
          </p:nvPr>
        </p:nvSpPr>
        <p:spPr/>
        <p:txBody>
          <a:bodyPr/>
          <a:lstStyle/>
          <a:p>
            <a:pPr marL="0" indent="0">
              <a:buNone/>
            </a:pPr>
            <a:r>
              <a:rPr lang="en-US" b="1" dirty="0"/>
              <a:t>3. COOPERATIVE LEARNING</a:t>
            </a:r>
          </a:p>
          <a:p>
            <a:endParaRPr lang="en-US" dirty="0"/>
          </a:p>
        </p:txBody>
      </p:sp>
      <p:pic>
        <p:nvPicPr>
          <p:cNvPr id="4" name="Picture 3" descr="The History Of Cooperative Learning - Cooperative Learning"/>
          <p:cNvPicPr/>
          <p:nvPr/>
        </p:nvPicPr>
        <p:blipFill>
          <a:blip r:embed="rId2">
            <a:extLst>
              <a:ext uri="{28A0092B-C50C-407E-A947-70E740481C1C}">
                <a14:useLocalDpi xmlns:a14="http://schemas.microsoft.com/office/drawing/2010/main" val="0"/>
              </a:ext>
            </a:extLst>
          </a:blip>
          <a:srcRect/>
          <a:stretch>
            <a:fillRect/>
          </a:stretch>
        </p:blipFill>
        <p:spPr bwMode="auto">
          <a:xfrm>
            <a:off x="2076561" y="2836502"/>
            <a:ext cx="5980044" cy="3836147"/>
          </a:xfrm>
          <a:prstGeom prst="rect">
            <a:avLst/>
          </a:prstGeom>
          <a:noFill/>
          <a:ln>
            <a:noFill/>
          </a:ln>
        </p:spPr>
      </p:pic>
    </p:spTree>
    <p:extLst>
      <p:ext uri="{BB962C8B-B14F-4D97-AF65-F5344CB8AC3E}">
        <p14:creationId xmlns:p14="http://schemas.microsoft.com/office/powerpoint/2010/main" val="1667780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8 methodologies that every 21st century teacher should know</a:t>
            </a:r>
            <a:br>
              <a:rPr lang="en-US" b="1" i="1" dirty="0"/>
            </a:br>
            <a:endParaRPr lang="en-US" dirty="0"/>
          </a:p>
        </p:txBody>
      </p:sp>
      <p:sp>
        <p:nvSpPr>
          <p:cNvPr id="3" name="Content Placeholder 2"/>
          <p:cNvSpPr>
            <a:spLocks noGrp="1"/>
          </p:cNvSpPr>
          <p:nvPr>
            <p:ph idx="1"/>
          </p:nvPr>
        </p:nvSpPr>
        <p:spPr/>
        <p:txBody>
          <a:bodyPr/>
          <a:lstStyle/>
          <a:p>
            <a:pPr marL="0" indent="0">
              <a:buNone/>
            </a:pPr>
            <a:r>
              <a:rPr lang="en-US" b="1" dirty="0"/>
              <a:t>4. PROBLEM-BASED LEARNING</a:t>
            </a:r>
          </a:p>
          <a:p>
            <a:pPr marL="0" indent="0">
              <a:buNone/>
            </a:pPr>
            <a:endParaRPr lang="en-US" b="1" dirty="0"/>
          </a:p>
          <a:p>
            <a:pPr marL="0" indent="0">
              <a:buNone/>
            </a:pPr>
            <a:br>
              <a:rPr lang="en-US" dirty="0"/>
            </a:br>
            <a:endParaRPr lang="en-US" dirty="0"/>
          </a:p>
        </p:txBody>
      </p:sp>
      <p:pic>
        <p:nvPicPr>
          <p:cNvPr id="4" name="Picture 3" descr="Problem-based learning - 2019 Technology Toolbox For Educators"/>
          <p:cNvPicPr/>
          <p:nvPr/>
        </p:nvPicPr>
        <p:blipFill>
          <a:blip r:embed="rId2">
            <a:extLst>
              <a:ext uri="{28A0092B-C50C-407E-A947-70E740481C1C}">
                <a14:useLocalDpi xmlns:a14="http://schemas.microsoft.com/office/drawing/2010/main" val="0"/>
              </a:ext>
            </a:extLst>
          </a:blip>
          <a:srcRect/>
          <a:stretch>
            <a:fillRect/>
          </a:stretch>
        </p:blipFill>
        <p:spPr bwMode="auto">
          <a:xfrm>
            <a:off x="2051222" y="2767914"/>
            <a:ext cx="7249297" cy="3632886"/>
          </a:xfrm>
          <a:prstGeom prst="rect">
            <a:avLst/>
          </a:prstGeom>
          <a:noFill/>
          <a:ln>
            <a:noFill/>
          </a:ln>
        </p:spPr>
      </p:pic>
    </p:spTree>
    <p:extLst>
      <p:ext uri="{BB962C8B-B14F-4D97-AF65-F5344CB8AC3E}">
        <p14:creationId xmlns:p14="http://schemas.microsoft.com/office/powerpoint/2010/main" val="3507335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8 methodologies that every 21st century teacher should know</a:t>
            </a:r>
            <a:br>
              <a:rPr lang="en-US" b="1" i="1" dirty="0"/>
            </a:br>
            <a:endParaRPr lang="en-US" dirty="0"/>
          </a:p>
        </p:txBody>
      </p:sp>
      <p:sp>
        <p:nvSpPr>
          <p:cNvPr id="3" name="Content Placeholder 2"/>
          <p:cNvSpPr>
            <a:spLocks noGrp="1"/>
          </p:cNvSpPr>
          <p:nvPr>
            <p:ph idx="1"/>
          </p:nvPr>
        </p:nvSpPr>
        <p:spPr/>
        <p:txBody>
          <a:bodyPr/>
          <a:lstStyle/>
          <a:p>
            <a:pPr marL="0" indent="0">
              <a:buNone/>
            </a:pPr>
            <a:r>
              <a:rPr lang="en-US" b="1" dirty="0"/>
              <a:t>5. THINKING-BASED LEARNING</a:t>
            </a:r>
          </a:p>
          <a:p>
            <a:pPr marL="0" indent="0">
              <a:buNone/>
            </a:pPr>
            <a:endParaRPr lang="en-US" b="1" dirty="0"/>
          </a:p>
          <a:p>
            <a:pPr marL="0" indent="0">
              <a:buNone/>
            </a:pPr>
            <a:br>
              <a:rPr lang="en-US" dirty="0"/>
            </a:br>
            <a:endParaRPr lang="en-US" dirty="0"/>
          </a:p>
        </p:txBody>
      </p:sp>
      <p:pic>
        <p:nvPicPr>
          <p:cNvPr id="4" name="Picture 3" descr="What&amp;#39;s Thinking-Based Learning? - You are Mom"/>
          <p:cNvPicPr/>
          <p:nvPr/>
        </p:nvPicPr>
        <p:blipFill>
          <a:blip r:embed="rId2">
            <a:extLst>
              <a:ext uri="{28A0092B-C50C-407E-A947-70E740481C1C}">
                <a14:useLocalDpi xmlns:a14="http://schemas.microsoft.com/office/drawing/2010/main" val="0"/>
              </a:ext>
            </a:extLst>
          </a:blip>
          <a:srcRect/>
          <a:stretch>
            <a:fillRect/>
          </a:stretch>
        </p:blipFill>
        <p:spPr bwMode="auto">
          <a:xfrm>
            <a:off x="1622991" y="2878977"/>
            <a:ext cx="9498089" cy="3670103"/>
          </a:xfrm>
          <a:prstGeom prst="rect">
            <a:avLst/>
          </a:prstGeom>
          <a:noFill/>
          <a:ln>
            <a:noFill/>
          </a:ln>
        </p:spPr>
      </p:pic>
    </p:spTree>
    <p:extLst>
      <p:ext uri="{BB962C8B-B14F-4D97-AF65-F5344CB8AC3E}">
        <p14:creationId xmlns:p14="http://schemas.microsoft.com/office/powerpoint/2010/main" val="217702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8 methodologies that every 21st century teacher should know</a:t>
            </a:r>
            <a:br>
              <a:rPr lang="en-US" b="1" i="1" dirty="0"/>
            </a:br>
            <a:endParaRPr lang="en-US" dirty="0"/>
          </a:p>
        </p:txBody>
      </p:sp>
      <p:sp>
        <p:nvSpPr>
          <p:cNvPr id="3" name="Content Placeholder 2"/>
          <p:cNvSpPr>
            <a:spLocks noGrp="1"/>
          </p:cNvSpPr>
          <p:nvPr>
            <p:ph idx="1"/>
          </p:nvPr>
        </p:nvSpPr>
        <p:spPr>
          <a:xfrm>
            <a:off x="1024962" y="2384855"/>
            <a:ext cx="10178322" cy="3593591"/>
          </a:xfrm>
        </p:spPr>
        <p:txBody>
          <a:bodyPr/>
          <a:lstStyle/>
          <a:p>
            <a:pPr marL="0" indent="0">
              <a:buNone/>
            </a:pPr>
            <a:r>
              <a:rPr lang="en-US" b="1" dirty="0"/>
              <a:t>6. COMPETENCY-BASED </a:t>
            </a:r>
            <a:r>
              <a:rPr lang="en-US" sz="1800" b="1" dirty="0"/>
              <a:t>LEARNING/ OUTCOMES-BASED LEARNING </a:t>
            </a:r>
          </a:p>
        </p:txBody>
      </p:sp>
      <p:pic>
        <p:nvPicPr>
          <p:cNvPr id="4" name="Picture 3" descr="Shifting Gears To Competency-Based Learning Through PLCs at Work™ |  Solution Tree Blog"/>
          <p:cNvPicPr/>
          <p:nvPr/>
        </p:nvPicPr>
        <p:blipFill>
          <a:blip r:embed="rId2">
            <a:extLst>
              <a:ext uri="{28A0092B-C50C-407E-A947-70E740481C1C}">
                <a14:useLocalDpi xmlns:a14="http://schemas.microsoft.com/office/drawing/2010/main" val="0"/>
              </a:ext>
            </a:extLst>
          </a:blip>
          <a:srcRect/>
          <a:stretch>
            <a:fillRect/>
          </a:stretch>
        </p:blipFill>
        <p:spPr bwMode="auto">
          <a:xfrm>
            <a:off x="1131878" y="2844722"/>
            <a:ext cx="9964489" cy="3547841"/>
          </a:xfrm>
          <a:prstGeom prst="rect">
            <a:avLst/>
          </a:prstGeom>
          <a:noFill/>
          <a:ln>
            <a:noFill/>
          </a:ln>
        </p:spPr>
      </p:pic>
    </p:spTree>
    <p:extLst>
      <p:ext uri="{BB962C8B-B14F-4D97-AF65-F5344CB8AC3E}">
        <p14:creationId xmlns:p14="http://schemas.microsoft.com/office/powerpoint/2010/main" val="1209117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8 methodologies that every 21st century teacher should know</a:t>
            </a:r>
            <a:br>
              <a:rPr lang="en-US" sz="3200" b="1" i="1" dirty="0"/>
            </a:br>
            <a:endParaRPr lang="en-US" sz="3200" dirty="0"/>
          </a:p>
        </p:txBody>
      </p:sp>
      <p:sp>
        <p:nvSpPr>
          <p:cNvPr id="3" name="Content Placeholder 2"/>
          <p:cNvSpPr>
            <a:spLocks noGrp="1"/>
          </p:cNvSpPr>
          <p:nvPr>
            <p:ph idx="1"/>
          </p:nvPr>
        </p:nvSpPr>
        <p:spPr>
          <a:xfrm>
            <a:off x="1251678" y="1515763"/>
            <a:ext cx="10178322" cy="5165124"/>
          </a:xfrm>
        </p:spPr>
        <p:txBody>
          <a:bodyPr/>
          <a:lstStyle/>
          <a:p>
            <a:pPr marL="0" indent="0">
              <a:buNone/>
            </a:pPr>
            <a:r>
              <a:rPr lang="en-US" b="1" dirty="0">
                <a:solidFill>
                  <a:srgbClr val="FF0000"/>
                </a:solidFill>
              </a:rPr>
              <a:t>7. GAMIFICATION / VIDEOGAMES</a:t>
            </a:r>
            <a:r>
              <a:rPr lang="en-US" dirty="0">
                <a:solidFill>
                  <a:srgbClr val="FF0000"/>
                </a:solidFill>
              </a:rPr>
              <a:t> </a:t>
            </a:r>
            <a:r>
              <a:rPr lang="en-US" b="1" dirty="0">
                <a:solidFill>
                  <a:srgbClr val="FF0000"/>
                </a:solidFill>
              </a:rPr>
              <a:t>IN EDUCATION :</a:t>
            </a:r>
            <a:r>
              <a:rPr lang="en-US" b="1" dirty="0"/>
              <a:t>Playing educational games to learn academic skills. GAMIFICATION in learning involves using </a:t>
            </a:r>
            <a:r>
              <a:rPr lang="en-US" b="1" dirty="0">
                <a:solidFill>
                  <a:srgbClr val="C00000"/>
                </a:solidFill>
              </a:rPr>
              <a:t>game-based elements such as point scoring, peer competition, team work, score tables </a:t>
            </a:r>
            <a:r>
              <a:rPr lang="en-US" b="1" dirty="0">
                <a:solidFill>
                  <a:srgbClr val="FF0000"/>
                </a:solidFill>
              </a:rPr>
              <a:t>to drive engagement</a:t>
            </a:r>
            <a:r>
              <a:rPr lang="en-US" b="1" dirty="0"/>
              <a:t>, </a:t>
            </a:r>
            <a:r>
              <a:rPr lang="en-US" b="1" dirty="0">
                <a:solidFill>
                  <a:srgbClr val="FF0000"/>
                </a:solidFill>
              </a:rPr>
              <a:t>help students assimilate new information and test their knowledge.</a:t>
            </a:r>
          </a:p>
        </p:txBody>
      </p:sp>
      <p:pic>
        <p:nvPicPr>
          <p:cNvPr id="5" name="Picture 4" descr="Gamification in Education and its Examples"/>
          <p:cNvPicPr/>
          <p:nvPr/>
        </p:nvPicPr>
        <p:blipFill>
          <a:blip r:embed="rId2">
            <a:extLst>
              <a:ext uri="{28A0092B-C50C-407E-A947-70E740481C1C}">
                <a14:useLocalDpi xmlns:a14="http://schemas.microsoft.com/office/drawing/2010/main" val="0"/>
              </a:ext>
            </a:extLst>
          </a:blip>
          <a:srcRect/>
          <a:stretch>
            <a:fillRect/>
          </a:stretch>
        </p:blipFill>
        <p:spPr bwMode="auto">
          <a:xfrm>
            <a:off x="2281881" y="3007895"/>
            <a:ext cx="7076303" cy="3434094"/>
          </a:xfrm>
          <a:prstGeom prst="rect">
            <a:avLst/>
          </a:prstGeom>
          <a:noFill/>
          <a:ln>
            <a:noFill/>
          </a:ln>
        </p:spPr>
      </p:pic>
    </p:spTree>
    <p:extLst>
      <p:ext uri="{BB962C8B-B14F-4D97-AF65-F5344CB8AC3E}">
        <p14:creationId xmlns:p14="http://schemas.microsoft.com/office/powerpoint/2010/main" val="1370343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8. Design Thinking</a:t>
            </a:r>
            <a:br>
              <a:rPr lang="en-US" b="1" dirty="0"/>
            </a:br>
            <a:br>
              <a:rPr lang="en-US" dirty="0"/>
            </a:br>
            <a:endParaRPr lang="en-US" dirty="0"/>
          </a:p>
        </p:txBody>
      </p:sp>
      <p:sp>
        <p:nvSpPr>
          <p:cNvPr id="3" name="Content Placeholder 2"/>
          <p:cNvSpPr>
            <a:spLocks noGrp="1"/>
          </p:cNvSpPr>
          <p:nvPr>
            <p:ph idx="1"/>
          </p:nvPr>
        </p:nvSpPr>
        <p:spPr>
          <a:xfrm>
            <a:off x="1251678" y="1482811"/>
            <a:ext cx="10178322" cy="4852086"/>
          </a:xfrm>
        </p:spPr>
        <p:txBody>
          <a:bodyPr>
            <a:noAutofit/>
          </a:bodyPr>
          <a:lstStyle/>
          <a:p>
            <a:r>
              <a:rPr lang="en-GB" sz="3600" b="1" dirty="0"/>
              <a:t>8.DESIGN THINKING: IS </a:t>
            </a:r>
            <a:r>
              <a:rPr lang="en-GB" sz="3600" b="1" dirty="0">
                <a:solidFill>
                  <a:srgbClr val="FF0000"/>
                </a:solidFill>
              </a:rPr>
              <a:t>A MIND-SET AND APPROACH TO LEARNING, COLLABORATION, AND PROBLEM SOLVING.</a:t>
            </a:r>
            <a:r>
              <a:rPr lang="en-GB" sz="3600" b="1" dirty="0"/>
              <a:t> In practice, </a:t>
            </a:r>
            <a:r>
              <a:rPr lang="en-GB" sz="3600" b="1" dirty="0">
                <a:solidFill>
                  <a:srgbClr val="C00000"/>
                </a:solidFill>
              </a:rPr>
              <a:t>the design process is a structured framework for identifying challenges, gathering information, generating potential solutions, refining ideas, and testing solutions.</a:t>
            </a:r>
          </a:p>
        </p:txBody>
      </p:sp>
    </p:spTree>
    <p:extLst>
      <p:ext uri="{BB962C8B-B14F-4D97-AF65-F5344CB8AC3E}">
        <p14:creationId xmlns:p14="http://schemas.microsoft.com/office/powerpoint/2010/main" val="1188309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PYRAMID</a:t>
            </a:r>
          </a:p>
        </p:txBody>
      </p:sp>
      <p:pic>
        <p:nvPicPr>
          <p:cNvPr id="1026" name="Picture 2" descr="Cone of learning or cone of shame? - Daniel Willingham--Science &amp;amp; Educ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4616" y="1524000"/>
            <a:ext cx="9918357" cy="508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577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Edgar dale’s cone experience</a:t>
            </a:r>
          </a:p>
        </p:txBody>
      </p:sp>
      <p:pic>
        <p:nvPicPr>
          <p:cNvPr id="2050" name="Picture 2" descr="Designing a Course with Accountability and Dale&amp;#39;s Cone of Experience |  Faculty Foc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2897" y="1309816"/>
            <a:ext cx="8468498"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898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58097" y="494270"/>
            <a:ext cx="9473513" cy="6096000"/>
          </a:xfrm>
          <a:prstGeom prst="rect">
            <a:avLst/>
          </a:prstGeom>
        </p:spPr>
      </p:pic>
    </p:spTree>
    <p:extLst>
      <p:ext uri="{BB962C8B-B14F-4D97-AF65-F5344CB8AC3E}">
        <p14:creationId xmlns:p14="http://schemas.microsoft.com/office/powerpoint/2010/main" val="2357902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JIGSAW METHOD/ MODEL OF TEACHING</a:t>
            </a:r>
          </a:p>
        </p:txBody>
      </p:sp>
      <p:sp>
        <p:nvSpPr>
          <p:cNvPr id="3" name="Content Placeholder 2"/>
          <p:cNvSpPr>
            <a:spLocks noGrp="1"/>
          </p:cNvSpPr>
          <p:nvPr>
            <p:ph idx="1"/>
          </p:nvPr>
        </p:nvSpPr>
        <p:spPr/>
        <p:txBody>
          <a:bodyPr>
            <a:noAutofit/>
          </a:bodyPr>
          <a:lstStyle/>
          <a:p>
            <a:pPr algn="justLow"/>
            <a:r>
              <a:rPr lang="en-US" sz="3600" b="1" dirty="0">
                <a:latin typeface="Arial Narrow" panose="020B0606020202030204" pitchFamily="34" charset="0"/>
              </a:rPr>
              <a:t>The jigsaw technique is a method of organizing classroom activity that makes students dependent on each other to succeed. It breaks classes into groups and breaks assignments into pieces that the group assembles to complete the (jigsaw) puzzle.</a:t>
            </a:r>
          </a:p>
          <a:p>
            <a:pPr marL="0" indent="0">
              <a:buNone/>
            </a:pPr>
            <a:br>
              <a:rPr lang="en-US" sz="3600" b="1" dirty="0">
                <a:latin typeface="Arial Narrow" panose="020B0606020202030204" pitchFamily="34" charset="0"/>
              </a:rPr>
            </a:br>
            <a:endParaRPr lang="en-US" sz="3600" b="1" dirty="0">
              <a:latin typeface="Arial Narrow" panose="020B0606020202030204" pitchFamily="34" charset="0"/>
            </a:endParaRPr>
          </a:p>
        </p:txBody>
      </p:sp>
    </p:spTree>
    <p:extLst>
      <p:ext uri="{BB962C8B-B14F-4D97-AF65-F5344CB8AC3E}">
        <p14:creationId xmlns:p14="http://schemas.microsoft.com/office/powerpoint/2010/main" val="1793313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JIGSAW METHOD/ MODEL OF TEACHING</a:t>
            </a:r>
          </a:p>
        </p:txBody>
      </p:sp>
      <p:pic>
        <p:nvPicPr>
          <p:cNvPr id="4098" name="Picture 2" descr="The Jigsaw Method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8585" y="1795849"/>
            <a:ext cx="9992496" cy="486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53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JIGSAW METHOD/ MODEL OF TEACHING</a:t>
            </a:r>
          </a:p>
        </p:txBody>
      </p:sp>
      <p:pic>
        <p:nvPicPr>
          <p:cNvPr id="5122" name="Picture 2" descr="Jigsaw: An Example of Collaborative Learning in Class | Educationaltip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6907" y="2072225"/>
            <a:ext cx="9728887" cy="432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76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JIGSAW METHOD/ MODEL OF TEACHING</a:t>
            </a:r>
          </a:p>
        </p:txBody>
      </p:sp>
      <p:pic>
        <p:nvPicPr>
          <p:cNvPr id="6146" name="Picture 2" descr="Jigsaw Cooperative Approach in Professional Studies: A Case of Top  Technical Institu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1665" y="1935892"/>
            <a:ext cx="9662984" cy="425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099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TEACHING METHODS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4000" b="1" dirty="0"/>
              <a:t>INSTRUCTOR/TEACHER CENTRED METHODS.</a:t>
            </a:r>
            <a:endParaRPr lang="en-US" sz="4000" dirty="0"/>
          </a:p>
          <a:p>
            <a:pPr>
              <a:buFont typeface="Wingdings" panose="05000000000000000000" pitchFamily="2" charset="2"/>
              <a:buChar char="q"/>
            </a:pPr>
            <a:r>
              <a:rPr lang="en-US" sz="4000" b="1" dirty="0"/>
              <a:t> LEARNER-CENTRED METHODS.</a:t>
            </a:r>
            <a:endParaRPr lang="en-US" sz="4000" dirty="0"/>
          </a:p>
          <a:p>
            <a:pPr>
              <a:buFont typeface="Wingdings" panose="05000000000000000000" pitchFamily="2" charset="2"/>
              <a:buChar char="q"/>
            </a:pPr>
            <a:r>
              <a:rPr lang="en-US" sz="4000" b="1" dirty="0"/>
              <a:t> CONTENT-FOCUSED METHODS.</a:t>
            </a:r>
            <a:endParaRPr lang="en-US" sz="4000" dirty="0"/>
          </a:p>
          <a:p>
            <a:pPr>
              <a:buFont typeface="Wingdings" panose="05000000000000000000" pitchFamily="2" charset="2"/>
              <a:buChar char="q"/>
            </a:pPr>
            <a:endParaRPr lang="en-US" sz="4000" dirty="0"/>
          </a:p>
          <a:p>
            <a:pPr>
              <a:buFont typeface="Wingdings" panose="05000000000000000000" pitchFamily="2" charset="2"/>
              <a:buChar char="q"/>
            </a:pPr>
            <a:endParaRPr lang="en-US" sz="4000" dirty="0"/>
          </a:p>
          <a:p>
            <a:pPr>
              <a:buFont typeface="Wingdings" panose="05000000000000000000" pitchFamily="2" charset="2"/>
              <a:buChar char="q"/>
            </a:pPr>
            <a:endParaRPr lang="en-US" sz="4000" dirty="0"/>
          </a:p>
        </p:txBody>
      </p:sp>
    </p:spTree>
    <p:extLst>
      <p:ext uri="{BB962C8B-B14F-4D97-AF65-F5344CB8AC3E}">
        <p14:creationId xmlns:p14="http://schemas.microsoft.com/office/powerpoint/2010/main" val="2588956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SPECIFIC TEACHING METHODS</a:t>
            </a:r>
            <a:br>
              <a:rPr lang="en-US" dirty="0"/>
            </a:br>
            <a:endParaRPr lang="en-US" dirty="0"/>
          </a:p>
        </p:txBody>
      </p:sp>
      <p:sp>
        <p:nvSpPr>
          <p:cNvPr id="3" name="Content Placeholder 2"/>
          <p:cNvSpPr>
            <a:spLocks noGrp="1"/>
          </p:cNvSpPr>
          <p:nvPr>
            <p:ph idx="1"/>
          </p:nvPr>
        </p:nvSpPr>
        <p:spPr>
          <a:xfrm>
            <a:off x="1251678" y="1285103"/>
            <a:ext cx="10178322" cy="4594489"/>
          </a:xfrm>
        </p:spPr>
        <p:txBody>
          <a:bodyPr>
            <a:normAutofit fontScale="92500" lnSpcReduction="10000"/>
          </a:bodyPr>
          <a:lstStyle/>
          <a:p>
            <a:pPr>
              <a:buFont typeface="Wingdings" panose="05000000000000000000" pitchFamily="2" charset="2"/>
              <a:buChar char="q"/>
            </a:pPr>
            <a:r>
              <a:rPr lang="en-US" sz="3600" b="1" dirty="0"/>
              <a:t>LECTURE METHOD</a:t>
            </a:r>
          </a:p>
          <a:p>
            <a:pPr>
              <a:buFont typeface="Wingdings" panose="05000000000000000000" pitchFamily="2" charset="2"/>
              <a:buChar char="q"/>
            </a:pPr>
            <a:r>
              <a:rPr lang="en-US" sz="3600" b="1" dirty="0"/>
              <a:t>THE DISCUSSION METHOD</a:t>
            </a:r>
          </a:p>
          <a:p>
            <a:pPr>
              <a:buFont typeface="Wingdings" panose="05000000000000000000" pitchFamily="2" charset="2"/>
              <a:buChar char="q"/>
            </a:pPr>
            <a:r>
              <a:rPr lang="en-US" sz="3600" b="1" dirty="0"/>
              <a:t>THE DEMONSTRATION LESSON</a:t>
            </a:r>
          </a:p>
          <a:p>
            <a:pPr>
              <a:buFont typeface="Wingdings" panose="05000000000000000000" pitchFamily="2" charset="2"/>
              <a:buChar char="q"/>
            </a:pPr>
            <a:r>
              <a:rPr lang="en-US" sz="3600" b="1" dirty="0"/>
              <a:t>BUZZ GROUPS (</a:t>
            </a:r>
            <a:r>
              <a:rPr lang="en-US" sz="3600" dirty="0">
                <a:solidFill>
                  <a:srgbClr val="C00000"/>
                </a:solidFill>
              </a:rPr>
              <a:t>Description A buzz group is a small group, consisting of three to six people who are given an assignment to complete in a short time period</a:t>
            </a:r>
            <a:r>
              <a:rPr lang="en-US" sz="3600" dirty="0"/>
              <a:t>.</a:t>
            </a:r>
          </a:p>
          <a:p>
            <a:pPr>
              <a:buFont typeface="Wingdings" panose="05000000000000000000" pitchFamily="2" charset="2"/>
              <a:buChar char="q"/>
            </a:pPr>
            <a:r>
              <a:rPr lang="en-US" sz="3600" b="1" dirty="0"/>
              <a:t>BRAINSTORMING.</a:t>
            </a:r>
          </a:p>
          <a:p>
            <a:pPr>
              <a:buFont typeface="Wingdings" panose="05000000000000000000" pitchFamily="2" charset="2"/>
              <a:buChar char="q"/>
            </a:pPr>
            <a:r>
              <a:rPr lang="en-US" sz="3600" b="1" dirty="0"/>
              <a:t>ROLE PLAYS</a:t>
            </a:r>
          </a:p>
          <a:p>
            <a:pPr>
              <a:buFont typeface="Wingdings" panose="05000000000000000000" pitchFamily="2" charset="2"/>
              <a:buChar char="q"/>
            </a:pPr>
            <a:endParaRPr lang="en-US" sz="3600" b="1" dirty="0"/>
          </a:p>
        </p:txBody>
      </p:sp>
    </p:spTree>
    <p:extLst>
      <p:ext uri="{BB962C8B-B14F-4D97-AF65-F5344CB8AC3E}">
        <p14:creationId xmlns:p14="http://schemas.microsoft.com/office/powerpoint/2010/main" val="1701837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assessments, learning objectives, and instructional strategies</a:t>
            </a:r>
            <a:br>
              <a:rPr lang="en-US" dirty="0"/>
            </a:br>
            <a:endParaRPr lang="en-US" dirty="0"/>
          </a:p>
        </p:txBody>
      </p:sp>
      <p:pic>
        <p:nvPicPr>
          <p:cNvPr id="1026" name="Picture 2" descr="How Can We Align Learning Objectives, Instructional Strategies, and  Assessments? - Educational Technolog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2195" y="1795849"/>
            <a:ext cx="9959546" cy="462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474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assessments, learning objectives, and instructional strategies</a:t>
            </a:r>
            <a:br>
              <a:rPr lang="en-US" dirty="0"/>
            </a:br>
            <a:endParaRPr lang="en-US" dirty="0"/>
          </a:p>
        </p:txBody>
      </p:sp>
      <p:sp>
        <p:nvSpPr>
          <p:cNvPr id="3" name="Content Placeholder 2"/>
          <p:cNvSpPr>
            <a:spLocks noGrp="1"/>
          </p:cNvSpPr>
          <p:nvPr>
            <p:ph idx="1"/>
          </p:nvPr>
        </p:nvSpPr>
        <p:spPr>
          <a:xfrm>
            <a:off x="1251678" y="1696995"/>
            <a:ext cx="10178322" cy="4530810"/>
          </a:xfrm>
        </p:spPr>
        <p:txBody>
          <a:bodyPr>
            <a:noAutofit/>
          </a:bodyPr>
          <a:lstStyle/>
          <a:p>
            <a:r>
              <a:rPr lang="en-US" sz="3200" b="1" dirty="0"/>
              <a:t>Learning objectives:</a:t>
            </a:r>
            <a:r>
              <a:rPr lang="en-US" sz="3200" dirty="0"/>
              <a:t> What do I want students to know how to do when they leave this course?</a:t>
            </a:r>
          </a:p>
          <a:p>
            <a:r>
              <a:rPr lang="en-US" sz="3200" b="1" dirty="0"/>
              <a:t>Assessments:</a:t>
            </a:r>
            <a:r>
              <a:rPr lang="en-US" sz="3200" dirty="0"/>
              <a:t> What kinds of tasks will reveal whether students have achieved the learning objectives I have identified?</a:t>
            </a:r>
          </a:p>
          <a:p>
            <a:r>
              <a:rPr lang="en-US" sz="3200" b="1" dirty="0"/>
              <a:t>Instructional strategies:</a:t>
            </a:r>
            <a:r>
              <a:rPr lang="en-US" sz="3200" dirty="0"/>
              <a:t> What kinds of activities in and out of class will reinforce my learning objectives and prepare students for assessments?</a:t>
            </a:r>
          </a:p>
          <a:p>
            <a:endParaRPr lang="en-US" sz="3200" dirty="0"/>
          </a:p>
        </p:txBody>
      </p:sp>
    </p:spTree>
    <p:extLst>
      <p:ext uri="{BB962C8B-B14F-4D97-AF65-F5344CB8AC3E}">
        <p14:creationId xmlns:p14="http://schemas.microsoft.com/office/powerpoint/2010/main" val="1945622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goals and objectives of 21st Century Learning </a:t>
            </a:r>
          </a:p>
        </p:txBody>
      </p:sp>
      <p:sp>
        <p:nvSpPr>
          <p:cNvPr id="10" name="Content Placeholder 9"/>
          <p:cNvSpPr>
            <a:spLocks noGrp="1"/>
          </p:cNvSpPr>
          <p:nvPr>
            <p:ph idx="1"/>
          </p:nvPr>
        </p:nvSpPr>
        <p:spPr/>
        <p:txBody>
          <a:bodyPr>
            <a:noAutofit/>
          </a:bodyPr>
          <a:lstStyle/>
          <a:p>
            <a:pPr algn="justLow"/>
            <a:r>
              <a:rPr lang="en-US" sz="5400" b="1" dirty="0"/>
              <a:t>The goals and objectives of 21st Century Learning can be broken down into 4 categories of </a:t>
            </a:r>
            <a:r>
              <a:rPr lang="en-US" sz="5400" b="1" dirty="0">
                <a:solidFill>
                  <a:srgbClr val="FF0000"/>
                </a:solidFill>
              </a:rPr>
              <a:t>skills/literacies</a:t>
            </a:r>
          </a:p>
        </p:txBody>
      </p:sp>
    </p:spTree>
    <p:extLst>
      <p:ext uri="{BB962C8B-B14F-4D97-AF65-F5344CB8AC3E}">
        <p14:creationId xmlns:p14="http://schemas.microsoft.com/office/powerpoint/2010/main" val="3702555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 of 21st Century Learning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600" b="1" cap="all" dirty="0"/>
              <a:t> </a:t>
            </a:r>
            <a:r>
              <a:rPr lang="en-US" sz="3600" b="1" dirty="0">
                <a:solidFill>
                  <a:srgbClr val="FF0000"/>
                </a:solidFill>
              </a:rPr>
              <a:t>LIFE</a:t>
            </a:r>
            <a:r>
              <a:rPr lang="en-US" sz="3600" b="1" dirty="0"/>
              <a:t> AND </a:t>
            </a:r>
            <a:r>
              <a:rPr lang="en-US" sz="3600" b="1" dirty="0">
                <a:solidFill>
                  <a:srgbClr val="FF0000"/>
                </a:solidFill>
              </a:rPr>
              <a:t>CAREER</a:t>
            </a:r>
            <a:r>
              <a:rPr lang="en-US" sz="3600" b="1" dirty="0"/>
              <a:t> </a:t>
            </a:r>
            <a:r>
              <a:rPr lang="en-US" sz="3600" b="1" dirty="0">
                <a:solidFill>
                  <a:schemeClr val="accent3"/>
                </a:solidFill>
              </a:rPr>
              <a:t>SKILLS</a:t>
            </a:r>
            <a:r>
              <a:rPr lang="en-US" sz="3600" b="1" dirty="0"/>
              <a:t>.</a:t>
            </a:r>
            <a:endParaRPr lang="en-US" sz="3600" dirty="0"/>
          </a:p>
          <a:p>
            <a:pPr>
              <a:buFont typeface="Wingdings" panose="05000000000000000000" pitchFamily="2" charset="2"/>
              <a:buChar char="q"/>
            </a:pPr>
            <a:r>
              <a:rPr lang="en-US" sz="3600" b="1" dirty="0">
                <a:solidFill>
                  <a:srgbClr val="FF0000"/>
                </a:solidFill>
              </a:rPr>
              <a:t>LEARNING AND INNOVATION SKILLS.</a:t>
            </a:r>
            <a:endParaRPr lang="en-US" sz="3600" dirty="0">
              <a:solidFill>
                <a:srgbClr val="FF0000"/>
              </a:solidFill>
            </a:endParaRPr>
          </a:p>
          <a:p>
            <a:pPr>
              <a:buFont typeface="Wingdings" panose="05000000000000000000" pitchFamily="2" charset="2"/>
              <a:buChar char="q"/>
            </a:pPr>
            <a:r>
              <a:rPr lang="en-US" sz="3600" b="1" dirty="0"/>
              <a:t> INFORMATION, MEDIA &amp; TECHNOLOGY SKILLS.</a:t>
            </a:r>
            <a:endParaRPr lang="en-US" sz="3600" dirty="0"/>
          </a:p>
          <a:p>
            <a:pPr>
              <a:buFont typeface="Wingdings" panose="05000000000000000000" pitchFamily="2" charset="2"/>
              <a:buChar char="q"/>
            </a:pPr>
            <a:r>
              <a:rPr lang="en-US" sz="3600" b="1" dirty="0"/>
              <a:t>21ST CENTURY THEMES</a:t>
            </a:r>
            <a:endParaRPr lang="en-US" sz="3600" dirty="0"/>
          </a:p>
          <a:p>
            <a:pPr>
              <a:buFont typeface="Wingdings" panose="05000000000000000000" pitchFamily="2" charset="2"/>
              <a:buChar char="q"/>
            </a:pPr>
            <a:endParaRPr lang="en-US" sz="3600" dirty="0"/>
          </a:p>
          <a:p>
            <a:pPr>
              <a:buFont typeface="Wingdings" panose="05000000000000000000" pitchFamily="2" charset="2"/>
              <a:buChar char="q"/>
            </a:pPr>
            <a:endParaRPr lang="en-US" sz="3600" dirty="0"/>
          </a:p>
        </p:txBody>
      </p:sp>
    </p:spTree>
    <p:extLst>
      <p:ext uri="{BB962C8B-B14F-4D97-AF65-F5344CB8AC3E}">
        <p14:creationId xmlns:p14="http://schemas.microsoft.com/office/powerpoint/2010/main" val="1270395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21st Century Themes</a:t>
            </a:r>
            <a:br>
              <a:rPr lang="en-US" dirty="0"/>
            </a:br>
            <a:endParaRPr lang="en-US" dirty="0"/>
          </a:p>
        </p:txBody>
      </p:sp>
      <p:sp>
        <p:nvSpPr>
          <p:cNvPr id="3" name="Content Placeholder 2"/>
          <p:cNvSpPr>
            <a:spLocks noGrp="1"/>
          </p:cNvSpPr>
          <p:nvPr>
            <p:ph idx="1"/>
          </p:nvPr>
        </p:nvSpPr>
        <p:spPr>
          <a:xfrm>
            <a:off x="1251678" y="1318055"/>
            <a:ext cx="10178322" cy="4561538"/>
          </a:xfrm>
        </p:spPr>
        <p:txBody>
          <a:bodyPr>
            <a:normAutofit/>
          </a:bodyPr>
          <a:lstStyle/>
          <a:p>
            <a:pPr>
              <a:buFont typeface="Wingdings" panose="05000000000000000000" pitchFamily="2" charset="2"/>
              <a:buChar char="q"/>
            </a:pPr>
            <a:r>
              <a:rPr lang="en-US" sz="3600" b="1" dirty="0"/>
              <a:t>    Global Awareness</a:t>
            </a:r>
          </a:p>
          <a:p>
            <a:pPr>
              <a:buFont typeface="Wingdings" panose="05000000000000000000" pitchFamily="2" charset="2"/>
              <a:buChar char="q"/>
            </a:pPr>
            <a:r>
              <a:rPr lang="en-US" sz="3600" b="1" dirty="0"/>
              <a:t>    Financial, Economic, Business &amp; Entrepreneurial Literacy</a:t>
            </a:r>
          </a:p>
          <a:p>
            <a:pPr>
              <a:buFont typeface="Wingdings" panose="05000000000000000000" pitchFamily="2" charset="2"/>
              <a:buChar char="q"/>
            </a:pPr>
            <a:r>
              <a:rPr lang="en-US" sz="3600" b="1" dirty="0"/>
              <a:t>    Environmental Literacy</a:t>
            </a:r>
          </a:p>
          <a:p>
            <a:pPr>
              <a:buFont typeface="Wingdings" panose="05000000000000000000" pitchFamily="2" charset="2"/>
              <a:buChar char="q"/>
            </a:pPr>
            <a:r>
              <a:rPr lang="en-US" sz="3600" b="1" dirty="0"/>
              <a:t>    Health Literacy</a:t>
            </a:r>
          </a:p>
          <a:p>
            <a:pPr>
              <a:buFont typeface="Wingdings" panose="05000000000000000000" pitchFamily="2" charset="2"/>
              <a:buChar char="q"/>
            </a:pPr>
            <a:r>
              <a:rPr lang="en-US" sz="3600" b="1" dirty="0"/>
              <a:t>    Civic Literacy</a:t>
            </a:r>
          </a:p>
          <a:p>
            <a:pPr>
              <a:buFont typeface="Wingdings" panose="05000000000000000000" pitchFamily="2" charset="2"/>
              <a:buChar char="q"/>
            </a:pPr>
            <a:endParaRPr lang="en-US" sz="3600" b="1" dirty="0"/>
          </a:p>
        </p:txBody>
      </p:sp>
    </p:spTree>
    <p:extLst>
      <p:ext uri="{BB962C8B-B14F-4D97-AF65-F5344CB8AC3E}">
        <p14:creationId xmlns:p14="http://schemas.microsoft.com/office/powerpoint/2010/main" val="4076934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b="1" dirty="0">
                <a:solidFill>
                  <a:srgbClr val="FF0000"/>
                </a:solidFill>
              </a:rPr>
              <a:t>LIFE</a:t>
            </a:r>
            <a:r>
              <a:rPr lang="en-US" b="1" dirty="0"/>
              <a:t> AND </a:t>
            </a:r>
            <a:r>
              <a:rPr lang="en-US" b="1" dirty="0">
                <a:solidFill>
                  <a:srgbClr val="FF0000"/>
                </a:solidFill>
              </a:rPr>
              <a:t>CAREER</a:t>
            </a:r>
            <a:r>
              <a:rPr lang="en-US" b="1" dirty="0"/>
              <a:t> </a:t>
            </a:r>
            <a:r>
              <a:rPr lang="en-US" b="1" dirty="0">
                <a:solidFill>
                  <a:schemeClr val="accent3"/>
                </a:solidFill>
              </a:rPr>
              <a:t>SKILLS</a:t>
            </a:r>
            <a:r>
              <a:rPr lang="en-US" b="1" dirty="0"/>
              <a:t>.</a:t>
            </a:r>
            <a:br>
              <a:rPr lang="en-US" dirty="0"/>
            </a:br>
            <a:endParaRPr lang="en-US" dirty="0"/>
          </a:p>
        </p:txBody>
      </p:sp>
      <p:sp>
        <p:nvSpPr>
          <p:cNvPr id="3" name="Content Placeholder 2"/>
          <p:cNvSpPr>
            <a:spLocks noGrp="1"/>
          </p:cNvSpPr>
          <p:nvPr>
            <p:ph idx="1"/>
          </p:nvPr>
        </p:nvSpPr>
        <p:spPr>
          <a:xfrm>
            <a:off x="1251678" y="1178011"/>
            <a:ext cx="10178322" cy="5272216"/>
          </a:xfrm>
        </p:spPr>
        <p:txBody>
          <a:bodyPr>
            <a:noAutofit/>
          </a:bodyPr>
          <a:lstStyle/>
          <a:p>
            <a:r>
              <a:rPr lang="en-US" sz="3200" b="1" dirty="0"/>
              <a:t>Psychosocial competence </a:t>
            </a:r>
            <a:r>
              <a:rPr lang="en-US" sz="3200" b="1" dirty="0">
                <a:solidFill>
                  <a:srgbClr val="FF0000"/>
                </a:solidFill>
              </a:rPr>
              <a:t>is a person's ability to deal effectively with the demands and challenges of everyday life</a:t>
            </a:r>
          </a:p>
          <a:p>
            <a:r>
              <a:rPr lang="en-US" sz="3200" b="1" dirty="0"/>
              <a:t>Psychosocial Competence Scale (Anita &amp; </a:t>
            </a:r>
            <a:r>
              <a:rPr lang="en-US" sz="3200" b="1" dirty="0" err="1"/>
              <a:t>Vijayalaxmi</a:t>
            </a:r>
            <a:r>
              <a:rPr lang="en-US" sz="3200" b="1" dirty="0"/>
              <a:t>, 2007): It deals with </a:t>
            </a:r>
            <a:r>
              <a:rPr lang="en-US" sz="3200" b="1" dirty="0">
                <a:solidFill>
                  <a:srgbClr val="FF0000"/>
                </a:solidFill>
              </a:rPr>
              <a:t>10 life skills </a:t>
            </a:r>
            <a:r>
              <a:rPr lang="en-US" sz="3200" b="1" dirty="0"/>
              <a:t>namely:</a:t>
            </a:r>
          </a:p>
          <a:p>
            <a:pPr marL="0" indent="0">
              <a:buNone/>
            </a:pPr>
            <a:r>
              <a:rPr lang="en-US" sz="2800" b="1" i="1" dirty="0">
                <a:solidFill>
                  <a:srgbClr val="FF0000"/>
                </a:solidFill>
              </a:rPr>
              <a:t>PROBLEM SOLVING, DECISION MAKING, CRITICAL THINKING, CREATIVE THINKING, EMPATHY, SELF- AWARENESS, COPING WITH EMOTIONS, COPING WITH STRESS, INTERPERSONAL RELATIONSHIPS AND EFFECTIVE COMMUNICATION</a:t>
            </a:r>
          </a:p>
        </p:txBody>
      </p:sp>
    </p:spTree>
    <p:extLst>
      <p:ext uri="{BB962C8B-B14F-4D97-AF65-F5344CB8AC3E}">
        <p14:creationId xmlns:p14="http://schemas.microsoft.com/office/powerpoint/2010/main" val="1088398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922639"/>
            <a:ext cx="10178322" cy="4956954"/>
          </a:xfrm>
        </p:spPr>
        <p:txBody>
          <a:bodyPr>
            <a:normAutofit/>
          </a:bodyPr>
          <a:lstStyle/>
          <a:p>
            <a:pPr marL="0" indent="0" algn="ctr">
              <a:buNone/>
            </a:pPr>
            <a:r>
              <a:rPr lang="en-US" sz="6000" b="1" dirty="0">
                <a:solidFill>
                  <a:srgbClr val="FF0000"/>
                </a:solidFill>
              </a:rPr>
              <a:t>                    </a:t>
            </a:r>
          </a:p>
          <a:p>
            <a:pPr marL="0" indent="0" algn="ctr">
              <a:buNone/>
            </a:pPr>
            <a:r>
              <a:rPr lang="en-US" sz="6000" b="1" dirty="0">
                <a:solidFill>
                  <a:srgbClr val="FF0000"/>
                </a:solidFill>
              </a:rPr>
              <a:t>LEARNING </a:t>
            </a:r>
          </a:p>
          <a:p>
            <a:pPr marL="0" indent="0" algn="ctr">
              <a:buNone/>
            </a:pPr>
            <a:r>
              <a:rPr lang="en-US" sz="6000" b="1" dirty="0">
                <a:solidFill>
                  <a:srgbClr val="FF0000"/>
                </a:solidFill>
              </a:rPr>
              <a:t>AND </a:t>
            </a:r>
          </a:p>
          <a:p>
            <a:pPr marL="0" indent="0" algn="ctr">
              <a:buNone/>
            </a:pPr>
            <a:r>
              <a:rPr lang="en-US" sz="6000" b="1" dirty="0">
                <a:solidFill>
                  <a:srgbClr val="FF0000"/>
                </a:solidFill>
              </a:rPr>
              <a:t>INNOVATION SKILLS.</a:t>
            </a:r>
            <a:endParaRPr lang="en-US" sz="6000" dirty="0">
              <a:solidFill>
                <a:srgbClr val="FF0000"/>
              </a:solidFill>
            </a:endParaRPr>
          </a:p>
          <a:p>
            <a:pPr algn="ctr"/>
            <a:endParaRPr lang="en-US" sz="6000" dirty="0"/>
          </a:p>
        </p:txBody>
      </p:sp>
    </p:spTree>
    <p:extLst>
      <p:ext uri="{BB962C8B-B14F-4D97-AF65-F5344CB8AC3E}">
        <p14:creationId xmlns:p14="http://schemas.microsoft.com/office/powerpoint/2010/main" val="2270613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062681"/>
            <a:ext cx="10178322" cy="4816911"/>
          </a:xfrm>
        </p:spPr>
        <p:txBody>
          <a:bodyPr>
            <a:normAutofit/>
          </a:bodyPr>
          <a:lstStyle/>
          <a:p>
            <a:pPr marL="0" indent="0" algn="ctr">
              <a:buNone/>
            </a:pPr>
            <a:endParaRPr lang="en-US" sz="7200" b="1" dirty="0"/>
          </a:p>
          <a:p>
            <a:pPr marL="0" indent="0" algn="ctr">
              <a:buNone/>
            </a:pPr>
            <a:r>
              <a:rPr lang="en-US" sz="7200" b="1" dirty="0"/>
              <a:t>What are the 4 C's?</a:t>
            </a:r>
            <a:br>
              <a:rPr lang="en-US" sz="7200" dirty="0"/>
            </a:br>
            <a:endParaRPr lang="en-US" sz="7200" dirty="0"/>
          </a:p>
        </p:txBody>
      </p:sp>
    </p:spTree>
    <p:extLst>
      <p:ext uri="{BB962C8B-B14F-4D97-AF65-F5344CB8AC3E}">
        <p14:creationId xmlns:p14="http://schemas.microsoft.com/office/powerpoint/2010/main" val="183678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1715</TotalTime>
  <Words>858</Words>
  <Application>Microsoft Office PowerPoint</Application>
  <PresentationFormat>Widescreen</PresentationFormat>
  <Paragraphs>85</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Andalus</vt:lpstr>
      <vt:lpstr>Arial</vt:lpstr>
      <vt:lpstr>Arial Narrow</vt:lpstr>
      <vt:lpstr>Gill Sans MT</vt:lpstr>
      <vt:lpstr>Impact</vt:lpstr>
      <vt:lpstr>Wingdings</vt:lpstr>
      <vt:lpstr>Badge</vt:lpstr>
      <vt:lpstr>PowerPoint Presentation</vt:lpstr>
      <vt:lpstr>PowerPoint Presentation</vt:lpstr>
      <vt:lpstr>PowerPoint Presentation</vt:lpstr>
      <vt:lpstr>goals and objectives of 21st Century Learning </vt:lpstr>
      <vt:lpstr>goals and objectives of 21st Century Learning </vt:lpstr>
      <vt:lpstr>     21st Century Themes </vt:lpstr>
      <vt:lpstr> LIFE AND CAREER SKILLS. </vt:lpstr>
      <vt:lpstr>PowerPoint Presentation</vt:lpstr>
      <vt:lpstr>PowerPoint Presentation</vt:lpstr>
      <vt:lpstr>                the 4 C's </vt:lpstr>
      <vt:lpstr>What are the 4 C's? </vt:lpstr>
      <vt:lpstr>What are the 4 C's? </vt:lpstr>
      <vt:lpstr>What are the 4 C's? </vt:lpstr>
      <vt:lpstr>PowerPoint Presentation</vt:lpstr>
      <vt:lpstr>UNESCO FOUR PILLARS OF learning 21st CENTURY</vt:lpstr>
      <vt:lpstr>Learning to Know </vt:lpstr>
      <vt:lpstr>Learning to Live Together </vt:lpstr>
      <vt:lpstr>Learning to Do </vt:lpstr>
      <vt:lpstr>Learning to Be </vt:lpstr>
      <vt:lpstr>8 methodologies that every 21st century teacher should know  1.flipped classroom</vt:lpstr>
      <vt:lpstr>8 methodologies that every 21st century teacher should know </vt:lpstr>
      <vt:lpstr>8 methodologies that every 21st century teacher should know </vt:lpstr>
      <vt:lpstr>8 methodologies that every 21st century teacher should know </vt:lpstr>
      <vt:lpstr>8 methodologies that every 21st century teacher should know </vt:lpstr>
      <vt:lpstr>8 methodologies that every 21st century teacher should know </vt:lpstr>
      <vt:lpstr>8 methodologies that every 21st century teacher should know </vt:lpstr>
      <vt:lpstr>8. Design Thinking  </vt:lpstr>
      <vt:lpstr>LEARNING PYRAMID</vt:lpstr>
      <vt:lpstr>Edgar dale’s cone experience</vt:lpstr>
      <vt:lpstr>JIGSAW METHOD/ MODEL OF TEACHING</vt:lpstr>
      <vt:lpstr>JIGSAW METHOD/ MODEL OF TEACHING</vt:lpstr>
      <vt:lpstr>JIGSAW METHOD/ MODEL OF TEACHING</vt:lpstr>
      <vt:lpstr>JIGSAW METHOD/ MODEL OF TEACHING</vt:lpstr>
      <vt:lpstr>TYPES OF TEACHING METHODS</vt:lpstr>
      <vt:lpstr>SPECIFIC TEACHING METHODS </vt:lpstr>
      <vt:lpstr>assessments, learning objectives, and instructional strategies </vt:lpstr>
      <vt:lpstr>assessments, learning objectives, and instructional strategies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Arts</dc:creator>
  <cp:lastModifiedBy>PC</cp:lastModifiedBy>
  <cp:revision>83</cp:revision>
  <dcterms:created xsi:type="dcterms:W3CDTF">2020-12-29T04:24:28Z</dcterms:created>
  <dcterms:modified xsi:type="dcterms:W3CDTF">2022-05-26T08:10:02Z</dcterms:modified>
</cp:coreProperties>
</file>