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9" r:id="rId14"/>
    <p:sldId id="267" r:id="rId15"/>
  </p:sldIdLst>
  <p:sldSz cx="9144000" cy="5143500" type="screen16x9"/>
  <p:notesSz cx="6858000" cy="9144000"/>
  <p:embeddedFontLst>
    <p:embeddedFont>
      <p:font typeface="Bahnschrift SemiBold" panose="020B0502040204020203" pitchFamily="34" charset="0"/>
      <p:bold r:id="rId17"/>
    </p:embeddedFont>
    <p:embeddedFont>
      <p:font typeface="Calibri" panose="020F0502020204030204" pitchFamily="34" charset="0"/>
      <p:regular r:id="rId18"/>
      <p:bold r:id="rId19"/>
      <p:italic r:id="rId20"/>
      <p:boldItalic r:id="rId21"/>
    </p:embeddedFont>
    <p:embeddedFont>
      <p:font typeface="Nuni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5489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97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8bf4cc713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8bf4cc71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37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8bf4cc713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8bf4cc71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05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8bf4cc713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8bf4cc713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5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bf4cc71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8bf4cc71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71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bf4cc713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8bf4cc71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43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8bf4cc713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8bf4cc713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88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bf4cc713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8bf4cc713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3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bf4cc7131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8bf4cc7131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97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bf4cc713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8bf4cc713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35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bf4cc713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8bf4cc713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81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0cb795f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c0cb795f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35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513117"/>
            <a:ext cx="5361300" cy="2757816"/>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b="1" dirty="0"/>
              <a:t>ITEM ANALYSIS</a:t>
            </a:r>
            <a:br>
              <a:rPr lang="en-US" b="1" dirty="0"/>
            </a:br>
            <a:r>
              <a:rPr lang="en-US" b="1" dirty="0"/>
              <a:t> One-day Training  for Secondary Schools Teachers in Mogadishu</a:t>
            </a:r>
            <a:endParaRPr b="1" dirty="0"/>
          </a:p>
        </p:txBody>
      </p:sp>
      <p:sp>
        <p:nvSpPr>
          <p:cNvPr id="129" name="Google Shape;129;p13"/>
          <p:cNvSpPr txBox="1">
            <a:spLocks noGrp="1"/>
          </p:cNvSpPr>
          <p:nvPr>
            <p:ph type="subTitle" idx="1"/>
          </p:nvPr>
        </p:nvSpPr>
        <p:spPr>
          <a:xfrm>
            <a:off x="311700" y="3144483"/>
            <a:ext cx="8520600" cy="1190694"/>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 sz="2440" b="1" dirty="0">
                <a:solidFill>
                  <a:srgbClr val="0000FF"/>
                </a:solidFill>
              </a:rPr>
              <a:t>Dr.Said Abubakar Sh. Ahmed</a:t>
            </a:r>
          </a:p>
          <a:p>
            <a:pPr marL="0" lvl="0" indent="0" algn="ctr" rtl="0">
              <a:lnSpc>
                <a:spcPct val="80000"/>
              </a:lnSpc>
              <a:spcBef>
                <a:spcPts val="0"/>
              </a:spcBef>
              <a:spcAft>
                <a:spcPts val="0"/>
              </a:spcAft>
              <a:buSzPts val="605"/>
              <a:buNone/>
            </a:pPr>
            <a:r>
              <a:rPr lang="en" sz="2440" b="1">
                <a:solidFill>
                  <a:srgbClr val="0000FF"/>
                </a:solidFill>
              </a:rPr>
              <a:t>26/7/2023 </a:t>
            </a:r>
            <a:endParaRPr sz="2440" b="1" dirty="0">
              <a:solidFill>
                <a:srgbClr val="0000FF"/>
              </a:solidFill>
            </a:endParaRPr>
          </a:p>
          <a:p>
            <a:pPr marL="0" lvl="0" indent="0" algn="ctr" rtl="0">
              <a:lnSpc>
                <a:spcPct val="80000"/>
              </a:lnSpc>
              <a:spcBef>
                <a:spcPts val="0"/>
              </a:spcBef>
              <a:spcAft>
                <a:spcPts val="0"/>
              </a:spcAft>
              <a:buSzPts val="605"/>
              <a:buNone/>
            </a:pPr>
            <a:endParaRPr sz="2440" b="1" dirty="0">
              <a:solidFill>
                <a:srgbClr val="0000FF"/>
              </a:solidFill>
            </a:endParaRPr>
          </a:p>
          <a:p>
            <a:pPr marL="0" lvl="0" indent="0" algn="ctr" rtl="0">
              <a:lnSpc>
                <a:spcPct val="80000"/>
              </a:lnSpc>
              <a:spcBef>
                <a:spcPts val="0"/>
              </a:spcBef>
              <a:spcAft>
                <a:spcPts val="0"/>
              </a:spcAft>
              <a:buSzPts val="605"/>
              <a:buNone/>
            </a:pPr>
            <a:endParaRPr sz="244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chemeClr val="accent6"/>
                </a:solidFill>
              </a:rPr>
              <a:t>    Discrimination Formula</a:t>
            </a:r>
            <a:endParaRPr b="1">
              <a:solidFill>
                <a:schemeClr val="accent6"/>
              </a:solidFill>
            </a:endParaRPr>
          </a:p>
        </p:txBody>
      </p:sp>
      <p:sp>
        <p:nvSpPr>
          <p:cNvPr id="178" name="Google Shape;178;p21"/>
          <p:cNvSpPr txBox="1">
            <a:spLocks noGrp="1"/>
          </p:cNvSpPr>
          <p:nvPr>
            <p:ph type="body" idx="1"/>
          </p:nvPr>
        </p:nvSpPr>
        <p:spPr>
          <a:xfrm>
            <a:off x="819150" y="1524850"/>
            <a:ext cx="7505700" cy="2913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3000" b="1">
                <a:solidFill>
                  <a:srgbClr val="202124"/>
                </a:solidFill>
                <a:highlight>
                  <a:srgbClr val="FFFFFF"/>
                </a:highlight>
                <a:latin typeface="Arial"/>
                <a:ea typeface="Arial"/>
                <a:cs typeface="Arial"/>
                <a:sym typeface="Arial"/>
              </a:rPr>
              <a:t>The discrimination index was calculated using the formula D=(UG-LG) / n. </a:t>
            </a:r>
            <a:endParaRPr sz="3000" b="1">
              <a:solidFill>
                <a:srgbClr val="202124"/>
              </a:solidFill>
              <a:highlight>
                <a:srgbClr val="FFFFFF"/>
              </a:highlight>
              <a:latin typeface="Arial"/>
              <a:ea typeface="Arial"/>
              <a:cs typeface="Arial"/>
              <a:sym typeface="Arial"/>
            </a:endParaRPr>
          </a:p>
          <a:p>
            <a:pPr marL="0" lvl="0" indent="0" algn="l" rtl="0">
              <a:spcBef>
                <a:spcPts val="1200"/>
              </a:spcBef>
              <a:spcAft>
                <a:spcPts val="0"/>
              </a:spcAft>
              <a:buNone/>
            </a:pPr>
            <a:r>
              <a:rPr lang="en" sz="3000" b="1">
                <a:solidFill>
                  <a:srgbClr val="202124"/>
                </a:solidFill>
                <a:highlight>
                  <a:srgbClr val="FFFFFF"/>
                </a:highlight>
                <a:latin typeface="Arial"/>
                <a:ea typeface="Arial"/>
                <a:cs typeface="Arial"/>
                <a:sym typeface="Arial"/>
              </a:rPr>
              <a:t>D = Discrimination level</a:t>
            </a:r>
            <a:endParaRPr sz="3000" b="1">
              <a:solidFill>
                <a:srgbClr val="202124"/>
              </a:solidFill>
              <a:highlight>
                <a:srgbClr val="FFFFFF"/>
              </a:highlight>
              <a:latin typeface="Arial"/>
              <a:ea typeface="Arial"/>
              <a:cs typeface="Arial"/>
              <a:sym typeface="Arial"/>
            </a:endParaRPr>
          </a:p>
          <a:p>
            <a:pPr marL="0" lvl="0" indent="0" algn="l" rtl="0">
              <a:spcBef>
                <a:spcPts val="1200"/>
              </a:spcBef>
              <a:spcAft>
                <a:spcPts val="0"/>
              </a:spcAft>
              <a:buNone/>
            </a:pPr>
            <a:r>
              <a:rPr lang="en" sz="3000" b="1">
                <a:solidFill>
                  <a:srgbClr val="202124"/>
                </a:solidFill>
                <a:highlight>
                  <a:srgbClr val="FFFFFF"/>
                </a:highlight>
                <a:latin typeface="Arial"/>
                <a:ea typeface="Arial"/>
                <a:cs typeface="Arial"/>
                <a:sym typeface="Arial"/>
              </a:rPr>
              <a:t>UG = Upper group</a:t>
            </a:r>
            <a:endParaRPr sz="3000" b="1">
              <a:solidFill>
                <a:srgbClr val="202124"/>
              </a:solidFill>
              <a:highlight>
                <a:srgbClr val="FFFFFF"/>
              </a:highlight>
              <a:latin typeface="Arial"/>
              <a:ea typeface="Arial"/>
              <a:cs typeface="Arial"/>
              <a:sym typeface="Arial"/>
            </a:endParaRPr>
          </a:p>
          <a:p>
            <a:pPr marL="0" lvl="0" indent="0" algn="l" rtl="0">
              <a:spcBef>
                <a:spcPts val="1200"/>
              </a:spcBef>
              <a:spcAft>
                <a:spcPts val="0"/>
              </a:spcAft>
              <a:buNone/>
            </a:pPr>
            <a:r>
              <a:rPr lang="en" sz="3000" b="1">
                <a:solidFill>
                  <a:srgbClr val="202124"/>
                </a:solidFill>
                <a:highlight>
                  <a:srgbClr val="FFFFFF"/>
                </a:highlight>
                <a:latin typeface="Arial"/>
                <a:ea typeface="Arial"/>
                <a:cs typeface="Arial"/>
                <a:sym typeface="Arial"/>
              </a:rPr>
              <a:t>LG = Lr group</a:t>
            </a:r>
            <a:endParaRPr sz="3000" b="1">
              <a:solidFill>
                <a:srgbClr val="202124"/>
              </a:solidFill>
              <a:highlight>
                <a:srgbClr val="FFFFFF"/>
              </a:highlight>
              <a:latin typeface="Arial"/>
              <a:ea typeface="Arial"/>
              <a:cs typeface="Arial"/>
              <a:sym typeface="Arial"/>
            </a:endParaRPr>
          </a:p>
          <a:p>
            <a:pPr marL="0" lvl="0" indent="0" algn="l" rtl="0">
              <a:spcBef>
                <a:spcPts val="1200"/>
              </a:spcBef>
              <a:spcAft>
                <a:spcPts val="1200"/>
              </a:spcAft>
              <a:buNone/>
            </a:pPr>
            <a:r>
              <a:rPr lang="en" sz="3000" b="1">
                <a:solidFill>
                  <a:srgbClr val="202124"/>
                </a:solidFill>
                <a:highlight>
                  <a:srgbClr val="FFFFFF"/>
                </a:highlight>
                <a:latin typeface="Arial"/>
                <a:ea typeface="Arial"/>
                <a:cs typeface="Arial"/>
                <a:sym typeface="Arial"/>
              </a:rPr>
              <a:t>N  =  Number of one group</a:t>
            </a:r>
            <a:endParaRPr sz="3000" b="1">
              <a:solidFill>
                <a:srgbClr val="202124"/>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solidFill>
                  <a:srgbClr val="0000FF"/>
                </a:solidFill>
              </a:rPr>
              <a:t>Another Formula</a:t>
            </a:r>
            <a:endParaRPr b="1">
              <a:solidFill>
                <a:srgbClr val="0000FF"/>
              </a:solidFill>
            </a:endParaRPr>
          </a:p>
        </p:txBody>
      </p:sp>
      <p:sp>
        <p:nvSpPr>
          <p:cNvPr id="184" name="Google Shape;184;p22"/>
          <p:cNvSpPr txBox="1">
            <a:spLocks noGrp="1"/>
          </p:cNvSpPr>
          <p:nvPr>
            <p:ph type="body" idx="1"/>
          </p:nvPr>
        </p:nvSpPr>
        <p:spPr>
          <a:xfrm>
            <a:off x="311700" y="1367250"/>
            <a:ext cx="8520600" cy="3776100"/>
          </a:xfrm>
          <a:prstGeom prst="rect">
            <a:avLst/>
          </a:prstGeom>
        </p:spPr>
        <p:txBody>
          <a:bodyPr spcFirstLastPara="1" wrap="square" lIns="91425" tIns="91425" rIns="91425" bIns="91425" anchor="t" anchorCtr="0">
            <a:noAutofit/>
          </a:bodyPr>
          <a:lstStyle/>
          <a:p>
            <a:pPr marL="457200" lvl="0" indent="-381000" algn="just" rtl="0">
              <a:lnSpc>
                <a:spcPct val="150000"/>
              </a:lnSpc>
              <a:spcBef>
                <a:spcPts val="0"/>
              </a:spcBef>
              <a:spcAft>
                <a:spcPts val="0"/>
              </a:spcAft>
              <a:buClr>
                <a:srgbClr val="0000FF"/>
              </a:buClr>
              <a:buSzPts val="2400"/>
              <a:buChar char="❖"/>
            </a:pPr>
            <a:r>
              <a:rPr lang="en" sz="2400" b="1">
                <a:solidFill>
                  <a:srgbClr val="0000FF"/>
                </a:solidFill>
                <a:highlight>
                  <a:srgbClr val="FFFFFF"/>
                </a:highlight>
              </a:rPr>
              <a:t>For each group, calculate a difficulty index for the item.</a:t>
            </a:r>
            <a:endParaRPr sz="2400" b="1">
              <a:solidFill>
                <a:srgbClr val="0000FF"/>
              </a:solidFill>
              <a:highlight>
                <a:srgbClr val="FFFFFF"/>
              </a:highlight>
            </a:endParaRPr>
          </a:p>
          <a:p>
            <a:pPr marL="457200" lvl="0" indent="-381000" algn="just" rtl="0">
              <a:lnSpc>
                <a:spcPct val="150000"/>
              </a:lnSpc>
              <a:spcBef>
                <a:spcPts val="0"/>
              </a:spcBef>
              <a:spcAft>
                <a:spcPts val="0"/>
              </a:spcAft>
              <a:buClr>
                <a:srgbClr val="0000FF"/>
              </a:buClr>
              <a:buSzPts val="2400"/>
              <a:buChar char="❖"/>
            </a:pPr>
            <a:r>
              <a:rPr lang="en" sz="2400" b="1">
                <a:solidFill>
                  <a:srgbClr val="0000FF"/>
                </a:solidFill>
                <a:highlight>
                  <a:srgbClr val="FFFFFF"/>
                </a:highlight>
              </a:rPr>
              <a:t>Subtract the difficulty index for the low scores group from the difficulty index for the high scores group.</a:t>
            </a:r>
            <a:endParaRPr sz="2400" b="1">
              <a:solidFill>
                <a:srgbClr val="0000FF"/>
              </a:solidFill>
              <a:highlight>
                <a:srgbClr val="FFFFFF"/>
              </a:highlight>
            </a:endParaRPr>
          </a:p>
          <a:p>
            <a:pPr marL="457200" lvl="0" indent="-381000" algn="just" rtl="0">
              <a:lnSpc>
                <a:spcPct val="150000"/>
              </a:lnSpc>
              <a:spcBef>
                <a:spcPts val="0"/>
              </a:spcBef>
              <a:spcAft>
                <a:spcPts val="0"/>
              </a:spcAft>
              <a:buClr>
                <a:srgbClr val="0000FF"/>
              </a:buClr>
              <a:buSzPts val="2400"/>
              <a:buChar char="❖"/>
            </a:pPr>
            <a:r>
              <a:rPr lang="en" sz="2400" b="1">
                <a:solidFill>
                  <a:srgbClr val="0000FF"/>
                </a:solidFill>
                <a:highlight>
                  <a:srgbClr val="FFFFFF"/>
                </a:highlight>
              </a:rPr>
              <a:t>Imagine this information for our example: 10 out of 13 students (or tests) in the high group and 6 out of 12 students in the low group got the item correct.</a:t>
            </a:r>
            <a:endParaRPr sz="2400" b="1">
              <a:solidFill>
                <a:srgbClr val="0000FF"/>
              </a:solidFill>
              <a:highlight>
                <a:srgbClr val="FFFFFF"/>
              </a:highlight>
            </a:endParaRPr>
          </a:p>
          <a:p>
            <a:pPr marL="457200" lvl="0" indent="0" algn="just" rtl="0">
              <a:spcBef>
                <a:spcPts val="1200"/>
              </a:spcBef>
              <a:spcAft>
                <a:spcPts val="1200"/>
              </a:spcAft>
              <a:buNone/>
            </a:pPr>
            <a:endParaRPr sz="3000" b="1">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19150" y="453710"/>
            <a:ext cx="7505700" cy="68405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dirty="0"/>
              <a:t>An Example</a:t>
            </a:r>
            <a:endParaRPr b="1" dirty="0"/>
          </a:p>
        </p:txBody>
      </p:sp>
      <p:sp>
        <p:nvSpPr>
          <p:cNvPr id="190" name="Google Shape;190;p23"/>
          <p:cNvSpPr txBox="1">
            <a:spLocks noGrp="1"/>
          </p:cNvSpPr>
          <p:nvPr>
            <p:ph type="body" idx="1"/>
          </p:nvPr>
        </p:nvSpPr>
        <p:spPr>
          <a:xfrm>
            <a:off x="311700" y="1005142"/>
            <a:ext cx="8520600" cy="3917513"/>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2300" b="1" dirty="0">
                <a:solidFill>
                  <a:srgbClr val="0000FF"/>
                </a:solidFill>
                <a:highlight>
                  <a:srgbClr val="FFFFFF"/>
                </a:highlight>
              </a:rPr>
              <a:t>Imagine this information for our example: 10 out of 13 students (or tests) in the high group and 6 out of 12 students in the low group got the item correct.</a:t>
            </a:r>
            <a:endParaRPr sz="2300" b="1" dirty="0">
              <a:solidFill>
                <a:srgbClr val="0000FF"/>
              </a:solidFill>
              <a:highlight>
                <a:srgbClr val="FFFFFF"/>
              </a:highlight>
            </a:endParaRPr>
          </a:p>
          <a:p>
            <a:pPr marL="0" lvl="0" indent="0" algn="l" rtl="0">
              <a:lnSpc>
                <a:spcPct val="150000"/>
              </a:lnSpc>
              <a:spcBef>
                <a:spcPts val="1200"/>
              </a:spcBef>
              <a:spcAft>
                <a:spcPts val="0"/>
              </a:spcAft>
              <a:buClr>
                <a:schemeClr val="dk1"/>
              </a:buClr>
              <a:buSzPts val="1100"/>
              <a:buFont typeface="Arial"/>
              <a:buNone/>
            </a:pPr>
            <a:r>
              <a:rPr lang="en" sz="2300" b="1" dirty="0">
                <a:solidFill>
                  <a:srgbClr val="980000"/>
                </a:solidFill>
                <a:highlight>
                  <a:srgbClr val="FFFFFF"/>
                </a:highlight>
              </a:rPr>
              <a:t>High Group 10/13= .77</a:t>
            </a:r>
            <a:endParaRPr sz="2300" b="1" dirty="0">
              <a:solidFill>
                <a:srgbClr val="980000"/>
              </a:solidFill>
              <a:highlight>
                <a:srgbClr val="FFFFFF"/>
              </a:highlight>
            </a:endParaRPr>
          </a:p>
          <a:p>
            <a:pPr marL="0" lvl="0" indent="0" algn="l" rtl="0">
              <a:lnSpc>
                <a:spcPct val="150000"/>
              </a:lnSpc>
              <a:spcBef>
                <a:spcPts val="1200"/>
              </a:spcBef>
              <a:spcAft>
                <a:spcPts val="0"/>
              </a:spcAft>
              <a:buClr>
                <a:schemeClr val="dk1"/>
              </a:buClr>
              <a:buSzPts val="1100"/>
              <a:buFont typeface="Arial"/>
              <a:buNone/>
            </a:pPr>
            <a:r>
              <a:rPr lang="en" sz="2300" b="1" dirty="0">
                <a:solidFill>
                  <a:srgbClr val="980000"/>
                </a:solidFill>
                <a:highlight>
                  <a:srgbClr val="FFFFFF"/>
                </a:highlight>
              </a:rPr>
              <a:t>Low Group 6/12= .50</a:t>
            </a:r>
            <a:endParaRPr sz="2300" b="1" dirty="0">
              <a:solidFill>
                <a:srgbClr val="980000"/>
              </a:solidFill>
              <a:highlight>
                <a:srgbClr val="FFFFFF"/>
              </a:highlight>
            </a:endParaRPr>
          </a:p>
          <a:p>
            <a:pPr marL="0" lvl="0" indent="0" algn="l" rtl="0">
              <a:lnSpc>
                <a:spcPct val="150000"/>
              </a:lnSpc>
              <a:spcBef>
                <a:spcPts val="1200"/>
              </a:spcBef>
              <a:spcAft>
                <a:spcPts val="0"/>
              </a:spcAft>
              <a:buClr>
                <a:schemeClr val="dk1"/>
              </a:buClr>
              <a:buSzPts val="1100"/>
              <a:buFont typeface="Arial"/>
              <a:buNone/>
            </a:pPr>
            <a:r>
              <a:rPr lang="en" sz="2300" b="1" dirty="0">
                <a:solidFill>
                  <a:srgbClr val="980000"/>
                </a:solidFill>
                <a:highlight>
                  <a:srgbClr val="FFFFFF"/>
                </a:highlight>
              </a:rPr>
              <a:t>.77-.50=.27</a:t>
            </a:r>
            <a:endParaRPr sz="2300" b="1" dirty="0">
              <a:solidFill>
                <a:srgbClr val="980000"/>
              </a:solidFill>
              <a:highlight>
                <a:srgbClr val="FFFFFF"/>
              </a:highlight>
            </a:endParaRPr>
          </a:p>
          <a:p>
            <a:pPr marL="0" lvl="0" indent="0" algn="l" rtl="0">
              <a:spcBef>
                <a:spcPts val="1200"/>
              </a:spcBef>
              <a:spcAft>
                <a:spcPts val="1200"/>
              </a:spcAft>
              <a:buNone/>
            </a:pPr>
            <a:endParaRPr sz="29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531" y="467670"/>
            <a:ext cx="7808319" cy="3971055"/>
          </a:xfrm>
        </p:spPr>
        <p:txBody>
          <a:bodyPr>
            <a:noAutofit/>
          </a:bodyPr>
          <a:lstStyle/>
          <a:p>
            <a:pPr marL="146050" indent="0" algn="justLow">
              <a:buNone/>
            </a:pPr>
            <a:r>
              <a:rPr lang="en-GB" sz="4000" b="1" dirty="0"/>
              <a:t>The item discrimination index can be used </a:t>
            </a:r>
            <a:r>
              <a:rPr lang="en-GB" sz="4000" b="1" dirty="0">
                <a:solidFill>
                  <a:srgbClr val="FF0000"/>
                </a:solidFill>
              </a:rPr>
              <a:t>to evaluate the quality of a test item and to make decisions about whether to include it in future tests.</a:t>
            </a:r>
            <a:endParaRPr lang="en-US" sz="4000" b="1" dirty="0">
              <a:solidFill>
                <a:srgbClr val="FF0000"/>
              </a:solidFill>
            </a:endParaRPr>
          </a:p>
          <a:p>
            <a:pPr marL="146050" indent="0" algn="justLow">
              <a:buNone/>
            </a:pPr>
            <a:endParaRPr lang="en-US" sz="4000" b="1" dirty="0"/>
          </a:p>
        </p:txBody>
      </p:sp>
    </p:spTree>
    <p:extLst>
      <p:ext uri="{BB962C8B-B14F-4D97-AF65-F5344CB8AC3E}">
        <p14:creationId xmlns:p14="http://schemas.microsoft.com/office/powerpoint/2010/main" val="37400450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DISCRIMINATION INDEX</a:t>
            </a:r>
            <a:endParaRPr b="1"/>
          </a:p>
        </p:txBody>
      </p:sp>
      <p:sp>
        <p:nvSpPr>
          <p:cNvPr id="196" name="Google Shape;196;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7" name="Google Shape;197;p24"/>
          <p:cNvPicPr preferRelativeResize="0"/>
          <p:nvPr/>
        </p:nvPicPr>
        <p:blipFill>
          <a:blip r:embed="rId3">
            <a:alphaModFix/>
          </a:blip>
          <a:stretch>
            <a:fillRect/>
          </a:stretch>
        </p:blipFill>
        <p:spPr>
          <a:xfrm>
            <a:off x="358100" y="1372200"/>
            <a:ext cx="8141275" cy="3608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460690"/>
            <a:ext cx="7505700" cy="6561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120" b="1" dirty="0">
                <a:solidFill>
                  <a:srgbClr val="0000FF"/>
                </a:solidFill>
              </a:rPr>
              <a:t>ITEM ANALYSIS</a:t>
            </a:r>
            <a:endParaRPr sz="3120" b="1" dirty="0">
              <a:solidFill>
                <a:srgbClr val="0000FF"/>
              </a:solidFill>
            </a:endParaRPr>
          </a:p>
        </p:txBody>
      </p:sp>
      <p:sp>
        <p:nvSpPr>
          <p:cNvPr id="135" name="Google Shape;135;p14"/>
          <p:cNvSpPr txBox="1">
            <a:spLocks noGrp="1"/>
          </p:cNvSpPr>
          <p:nvPr>
            <p:ph type="body" idx="1"/>
          </p:nvPr>
        </p:nvSpPr>
        <p:spPr>
          <a:xfrm>
            <a:off x="311700" y="1012122"/>
            <a:ext cx="8520600" cy="4424353"/>
          </a:xfrm>
          <a:prstGeom prst="rect">
            <a:avLst/>
          </a:prstGeom>
        </p:spPr>
        <p:txBody>
          <a:bodyPr spcFirstLastPara="1" wrap="square" lIns="91425" tIns="91425" rIns="91425" bIns="91425" anchor="t" anchorCtr="0">
            <a:noAutofit/>
          </a:bodyPr>
          <a:lstStyle/>
          <a:p>
            <a:pPr marL="0" lvl="0" indent="0" algn="just" rtl="0">
              <a:lnSpc>
                <a:spcPct val="105000"/>
              </a:lnSpc>
              <a:spcBef>
                <a:spcPts val="0"/>
              </a:spcBef>
              <a:spcAft>
                <a:spcPts val="1200"/>
              </a:spcAft>
              <a:buNone/>
            </a:pPr>
            <a:r>
              <a:rPr lang="en" sz="3800" b="1" dirty="0">
                <a:solidFill>
                  <a:srgbClr val="0000FF"/>
                </a:solidFill>
                <a:highlight>
                  <a:srgbClr val="FFFFFF"/>
                </a:highlight>
              </a:rPr>
              <a:t>Item analysis is a process of examining class-wide performance on individual test items. There are three common types of item analysis which provide teachers with three different types of information:</a:t>
            </a:r>
            <a:endParaRPr sz="44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363971"/>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990"/>
              <a:buFont typeface="Arial"/>
              <a:buNone/>
            </a:pPr>
            <a:r>
              <a:rPr lang="en" sz="4220" b="1" dirty="0">
                <a:solidFill>
                  <a:srgbClr val="0000FF"/>
                </a:solidFill>
              </a:rPr>
              <a:t>Item Difficulty </a:t>
            </a:r>
            <a:endParaRPr sz="5120" b="1" dirty="0">
              <a:solidFill>
                <a:srgbClr val="0000FF"/>
              </a:solidFill>
            </a:endParaRPr>
          </a:p>
        </p:txBody>
      </p:sp>
      <p:sp>
        <p:nvSpPr>
          <p:cNvPr id="141" name="Google Shape;141;p15"/>
          <p:cNvSpPr txBox="1">
            <a:spLocks noGrp="1"/>
          </p:cNvSpPr>
          <p:nvPr>
            <p:ph type="body" idx="1"/>
          </p:nvPr>
        </p:nvSpPr>
        <p:spPr>
          <a:xfrm>
            <a:off x="819150" y="1109844"/>
            <a:ext cx="7505700" cy="3773281"/>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n" sz="4800" b="1" dirty="0">
                <a:solidFill>
                  <a:srgbClr val="0000FF"/>
                </a:solidFill>
              </a:rPr>
              <a:t>Item Difficulty Definition: The percentage of students who answered the item correctly.</a:t>
            </a:r>
            <a:endParaRPr sz="48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Clr>
                <a:schemeClr val="dk1"/>
              </a:buClr>
              <a:buSzPts val="990"/>
              <a:buFont typeface="Arial"/>
              <a:buNone/>
            </a:pPr>
            <a:r>
              <a:rPr lang="en" sz="2840" b="1">
                <a:solidFill>
                  <a:srgbClr val="0000FF"/>
                </a:solidFill>
                <a:highlight>
                  <a:srgbClr val="FFFFFF"/>
                </a:highlight>
              </a:rPr>
              <a:t>Difficulty Index</a:t>
            </a:r>
            <a:endParaRPr sz="3020"/>
          </a:p>
        </p:txBody>
      </p:sp>
      <p:sp>
        <p:nvSpPr>
          <p:cNvPr id="147" name="Google Shape;147;p16"/>
          <p:cNvSpPr txBox="1">
            <a:spLocks noGrp="1"/>
          </p:cNvSpPr>
          <p:nvPr>
            <p:ph type="body" idx="1"/>
          </p:nvPr>
        </p:nvSpPr>
        <p:spPr>
          <a:xfrm>
            <a:off x="311700" y="1399825"/>
            <a:ext cx="8520600" cy="3743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2600" b="1" dirty="0">
                <a:solidFill>
                  <a:srgbClr val="0000FF"/>
                </a:solidFill>
                <a:highlight>
                  <a:srgbClr val="FFFFFF"/>
                </a:highlight>
              </a:rPr>
              <a:t>Difficulty Index- Proportion of students who got an item correct. Count the number of students who got the correct answer. Divide by the total number of students who took the test.Difficulty Indices range from .00 to 1.0.</a:t>
            </a:r>
            <a:endParaRPr sz="2600" b="1" dirty="0">
              <a:solidFill>
                <a:srgbClr val="0000FF"/>
              </a:solidFill>
              <a:highlight>
                <a:srgbClr val="FFFFFF"/>
              </a:highlight>
            </a:endParaRPr>
          </a:p>
          <a:p>
            <a:pPr marL="0" lvl="0" indent="0" algn="just" rtl="0">
              <a:spcBef>
                <a:spcPts val="1200"/>
              </a:spcBef>
              <a:spcAft>
                <a:spcPts val="1200"/>
              </a:spcAft>
              <a:buNone/>
            </a:pPr>
            <a:endParaRPr sz="32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420" b="1"/>
              <a:t>An Example</a:t>
            </a:r>
            <a:endParaRPr sz="3420" b="1"/>
          </a:p>
        </p:txBody>
      </p:sp>
      <p:sp>
        <p:nvSpPr>
          <p:cNvPr id="153" name="Google Shape;153;p17"/>
          <p:cNvSpPr txBox="1">
            <a:spLocks noGrp="1"/>
          </p:cNvSpPr>
          <p:nvPr>
            <p:ph type="body" idx="1"/>
          </p:nvPr>
        </p:nvSpPr>
        <p:spPr>
          <a:xfrm>
            <a:off x="819150" y="1584495"/>
            <a:ext cx="7505700" cy="285423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n" sz="3400" b="1" dirty="0">
                <a:solidFill>
                  <a:srgbClr val="A61C00"/>
                </a:solidFill>
                <a:highlight>
                  <a:srgbClr val="FFFFFF"/>
                </a:highlight>
              </a:rPr>
              <a:t>Number of students who got the correct answer=17,and total number of the student= 30,thus what is the difficult level of the item?</a:t>
            </a:r>
            <a:endParaRPr sz="3400" b="1" dirty="0">
              <a:solidFill>
                <a:srgbClr val="A61C00"/>
              </a:solidFill>
              <a:highlight>
                <a:srgbClr val="FFFFFF"/>
              </a:highlight>
            </a:endParaRPr>
          </a:p>
          <a:p>
            <a:pPr marL="0" lvl="0" indent="0" algn="just" rtl="0">
              <a:spcBef>
                <a:spcPts val="1200"/>
              </a:spcBef>
              <a:spcAft>
                <a:spcPts val="1200"/>
              </a:spcAft>
              <a:buNone/>
            </a:pPr>
            <a:r>
              <a:rPr lang="en" sz="3400" b="1" dirty="0">
                <a:solidFill>
                  <a:srgbClr val="A61C00"/>
                </a:solidFill>
                <a:highlight>
                  <a:srgbClr val="FFFFFF"/>
                </a:highlight>
              </a:rPr>
              <a:t>Answer: 17/30=0.56</a:t>
            </a:r>
            <a:endParaRPr sz="3400" b="1" dirty="0">
              <a:solidFill>
                <a:srgbClr val="A61C00"/>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0147" y="418809"/>
            <a:ext cx="8390143" cy="4019916"/>
          </a:xfrm>
        </p:spPr>
        <p:txBody>
          <a:bodyPr>
            <a:noAutofit/>
          </a:bodyPr>
          <a:lstStyle/>
          <a:p>
            <a:pPr marL="146050" indent="0" algn="justLow">
              <a:buNone/>
            </a:pPr>
            <a:r>
              <a:rPr lang="en-GB" sz="2800" b="1" dirty="0">
                <a:latin typeface="Bahnschrift SemiBold" panose="020B0502040204020203" pitchFamily="34" charset="0"/>
              </a:rPr>
              <a:t>In general, an item with a difficulty index of </a:t>
            </a:r>
            <a:r>
              <a:rPr lang="en-GB" sz="2800" b="1" dirty="0">
                <a:solidFill>
                  <a:srgbClr val="FF0000"/>
                </a:solidFill>
                <a:latin typeface="Bahnschrift SemiBold" panose="020B0502040204020203" pitchFamily="34" charset="0"/>
              </a:rPr>
              <a:t>0.5 is considered to be of moderate difficulty,</a:t>
            </a:r>
            <a:r>
              <a:rPr lang="en-GB" sz="2800" b="1" dirty="0">
                <a:latin typeface="Bahnschrift SemiBold" panose="020B0502040204020203" pitchFamily="34" charset="0"/>
              </a:rPr>
              <a:t> while an item with a difficulty index of less than </a:t>
            </a:r>
            <a:r>
              <a:rPr lang="en-GB" sz="2800" b="1" dirty="0">
                <a:solidFill>
                  <a:srgbClr val="FF0000"/>
                </a:solidFill>
                <a:latin typeface="Bahnschrift SemiBold" panose="020B0502040204020203" pitchFamily="34" charset="0"/>
              </a:rPr>
              <a:t>0.3 or greater than 0.7 is considered to be either relatively easy or relatively difficult, respectively</a:t>
            </a:r>
            <a:r>
              <a:rPr lang="en-GB" sz="2800" b="1" dirty="0">
                <a:latin typeface="Bahnschrift SemiBold" panose="020B0502040204020203" pitchFamily="34" charset="0"/>
              </a:rPr>
              <a:t>. The item difficulty index can be used </a:t>
            </a:r>
            <a:r>
              <a:rPr lang="en-GB" sz="2800" b="1" dirty="0">
                <a:solidFill>
                  <a:srgbClr val="FF0000"/>
                </a:solidFill>
                <a:latin typeface="Bahnschrift SemiBold" panose="020B0502040204020203" pitchFamily="34" charset="0"/>
              </a:rPr>
              <a:t>to evaluate the quality of a test item and to make decisions about whether to include it in future tests.</a:t>
            </a:r>
            <a:endParaRPr lang="en-US" sz="2800" b="1" dirty="0">
              <a:solidFill>
                <a:srgbClr val="FF0000"/>
              </a:solidFill>
              <a:latin typeface="Bahnschrift SemiBold" panose="020B0502040204020203" pitchFamily="34" charset="0"/>
            </a:endParaRPr>
          </a:p>
          <a:p>
            <a:pPr marL="146050" indent="0" algn="justLow">
              <a:buNone/>
            </a:pPr>
            <a:endParaRPr lang="en-US" sz="2800" b="1" dirty="0">
              <a:latin typeface="Bahnschrift SemiBold" panose="020B0502040204020203" pitchFamily="34" charset="0"/>
            </a:endParaRPr>
          </a:p>
        </p:txBody>
      </p:sp>
    </p:spTree>
    <p:extLst>
      <p:ext uri="{BB962C8B-B14F-4D97-AF65-F5344CB8AC3E}">
        <p14:creationId xmlns:p14="http://schemas.microsoft.com/office/powerpoint/2010/main" val="25600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0"/>
              </a:spcAft>
              <a:buClr>
                <a:schemeClr val="dk1"/>
              </a:buClr>
              <a:buSzPct val="34859"/>
              <a:buFont typeface="Arial"/>
              <a:buNone/>
            </a:pPr>
            <a:r>
              <a:rPr lang="en" sz="2840" b="1">
                <a:solidFill>
                  <a:srgbClr val="0000FF"/>
                </a:solidFill>
                <a:highlight>
                  <a:srgbClr val="FFFFFF"/>
                </a:highlight>
              </a:rPr>
              <a:t>Difficulty Index</a:t>
            </a:r>
            <a:endParaRPr sz="3020"/>
          </a:p>
          <a:p>
            <a:pPr marL="0" lvl="0" indent="0" algn="l" rtl="0">
              <a:spcBef>
                <a:spcPts val="1200"/>
              </a:spcBef>
              <a:spcAft>
                <a:spcPts val="0"/>
              </a:spcAft>
              <a:buNone/>
            </a:pPr>
            <a:endParaRPr/>
          </a:p>
        </p:txBody>
      </p:sp>
      <p:sp>
        <p:nvSpPr>
          <p:cNvPr id="159" name="Google Shape;159;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0" name="Google Shape;160;p18"/>
          <p:cNvPicPr preferRelativeResize="0"/>
          <p:nvPr/>
        </p:nvPicPr>
        <p:blipFill>
          <a:blip r:embed="rId3">
            <a:alphaModFix/>
          </a:blip>
          <a:stretch>
            <a:fillRect/>
          </a:stretch>
        </p:blipFill>
        <p:spPr>
          <a:xfrm>
            <a:off x="451303" y="515154"/>
            <a:ext cx="7617753" cy="3995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328068"/>
            <a:ext cx="7505700" cy="73989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Clr>
                <a:schemeClr val="dk1"/>
              </a:buClr>
              <a:buSzPts val="990"/>
              <a:buFont typeface="Arial"/>
              <a:buNone/>
            </a:pPr>
            <a:r>
              <a:rPr lang="en" sz="2870" b="1" dirty="0">
                <a:solidFill>
                  <a:srgbClr val="0000FF"/>
                </a:solidFill>
                <a:highlight>
                  <a:srgbClr val="FFFFFF"/>
                </a:highlight>
              </a:rPr>
              <a:t>Discrimination Index</a:t>
            </a:r>
            <a:endParaRPr sz="3320" b="1" dirty="0"/>
          </a:p>
        </p:txBody>
      </p:sp>
      <p:sp>
        <p:nvSpPr>
          <p:cNvPr id="166" name="Google Shape;166;p19"/>
          <p:cNvSpPr txBox="1">
            <a:spLocks noGrp="1"/>
          </p:cNvSpPr>
          <p:nvPr>
            <p:ph type="body" idx="1"/>
          </p:nvPr>
        </p:nvSpPr>
        <p:spPr>
          <a:xfrm>
            <a:off x="819150" y="1067964"/>
            <a:ext cx="7505700" cy="3370761"/>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en" sz="3400" b="1" dirty="0">
                <a:solidFill>
                  <a:srgbClr val="0000FF"/>
                </a:solidFill>
                <a:highlight>
                  <a:srgbClr val="FFFFFF"/>
                </a:highlight>
              </a:rPr>
              <a:t>The Discrimination Index distinguishes for each item between the performance of students who did well on the exam and students who did poorly.</a:t>
            </a:r>
            <a:endParaRPr sz="3400" b="1" dirty="0">
              <a:solidFill>
                <a:srgbClr val="0000FF"/>
              </a:solidFill>
              <a:highlight>
                <a:srgbClr val="FFFFFF"/>
              </a:highlight>
            </a:endParaRPr>
          </a:p>
          <a:p>
            <a:pPr marL="0" lvl="0" indent="0" algn="just" rtl="0">
              <a:lnSpc>
                <a:spcPct val="150000"/>
              </a:lnSpc>
              <a:spcBef>
                <a:spcPts val="1200"/>
              </a:spcBef>
              <a:spcAft>
                <a:spcPts val="1200"/>
              </a:spcAft>
              <a:buNone/>
            </a:pPr>
            <a:endParaRPr sz="40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19150" y="307128"/>
            <a:ext cx="7505700" cy="92138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0"/>
              </a:spcAft>
              <a:buClr>
                <a:schemeClr val="dk1"/>
              </a:buClr>
              <a:buSzPct val="34494"/>
              <a:buFont typeface="Arial"/>
              <a:buNone/>
            </a:pPr>
            <a:r>
              <a:rPr lang="en" sz="2870" b="1" dirty="0">
                <a:solidFill>
                  <a:srgbClr val="0000FF"/>
                </a:solidFill>
                <a:highlight>
                  <a:srgbClr val="FFFFFF"/>
                </a:highlight>
              </a:rPr>
              <a:t>Discrimination Index</a:t>
            </a:r>
            <a:endParaRPr sz="3320" dirty="0"/>
          </a:p>
          <a:p>
            <a:pPr marL="0" lvl="0" indent="0" algn="l" rtl="0">
              <a:spcBef>
                <a:spcPts val="1200"/>
              </a:spcBef>
              <a:spcAft>
                <a:spcPts val="0"/>
              </a:spcAft>
              <a:buNone/>
            </a:pPr>
            <a:endParaRPr dirty="0"/>
          </a:p>
        </p:txBody>
      </p:sp>
      <p:sp>
        <p:nvSpPr>
          <p:cNvPr id="172" name="Google Shape;172;p20"/>
          <p:cNvSpPr txBox="1">
            <a:spLocks noGrp="1"/>
          </p:cNvSpPr>
          <p:nvPr>
            <p:ph type="body" idx="1"/>
          </p:nvPr>
        </p:nvSpPr>
        <p:spPr>
          <a:xfrm>
            <a:off x="311700" y="998162"/>
            <a:ext cx="8520600" cy="414506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700" b="1" dirty="0">
                <a:solidFill>
                  <a:srgbClr val="0000FF"/>
                </a:solidFill>
              </a:rPr>
              <a:t>For each item, subtract the number of students in the lower group who answered correctly from the number of students in the upper group who answered correctly. </a:t>
            </a:r>
            <a:endParaRPr sz="2700" b="1" dirty="0">
              <a:solidFill>
                <a:srgbClr val="0000FF"/>
              </a:solidFill>
            </a:endParaRPr>
          </a:p>
          <a:p>
            <a:pPr marL="0" lvl="0" indent="0" algn="just" rtl="0">
              <a:spcBef>
                <a:spcPts val="1200"/>
              </a:spcBef>
              <a:spcAft>
                <a:spcPts val="0"/>
              </a:spcAft>
              <a:buNone/>
            </a:pPr>
            <a:r>
              <a:rPr lang="en" sz="2700" b="1" dirty="0">
                <a:solidFill>
                  <a:srgbClr val="0000FF"/>
                </a:solidFill>
              </a:rPr>
              <a:t> Divide the result by the number of students in one group. </a:t>
            </a:r>
            <a:endParaRPr sz="2700" b="1" dirty="0">
              <a:solidFill>
                <a:srgbClr val="0000FF"/>
              </a:solidFill>
            </a:endParaRPr>
          </a:p>
          <a:p>
            <a:pPr marL="0" lvl="0" indent="0" algn="just" rtl="0">
              <a:spcBef>
                <a:spcPts val="1200"/>
              </a:spcBef>
              <a:spcAft>
                <a:spcPts val="1200"/>
              </a:spcAft>
              <a:buNone/>
            </a:pPr>
            <a:r>
              <a:rPr lang="en" sz="2700" b="1" dirty="0">
                <a:solidFill>
                  <a:srgbClr val="0000FF"/>
                </a:solidFill>
              </a:rPr>
              <a:t> The Discrimination Index is listed in decimal format and ranges between -1 and 1</a:t>
            </a:r>
            <a:endParaRPr sz="2700" b="1" dirty="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504</Words>
  <Application>Microsoft Office PowerPoint</Application>
  <PresentationFormat>On-screen Show (16:9)</PresentationFormat>
  <Paragraphs>37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Nunito</vt:lpstr>
      <vt:lpstr>Arial</vt:lpstr>
      <vt:lpstr>Calibri</vt:lpstr>
      <vt:lpstr>Bahnschrift SemiBold</vt:lpstr>
      <vt:lpstr>Shift</vt:lpstr>
      <vt:lpstr>ITEM ANALYSIS  One-day Training  for Secondary Schools Teachers in Mogadishu</vt:lpstr>
      <vt:lpstr>ITEM ANALYSIS</vt:lpstr>
      <vt:lpstr>Item Difficulty </vt:lpstr>
      <vt:lpstr>Difficulty Index</vt:lpstr>
      <vt:lpstr>An Example</vt:lpstr>
      <vt:lpstr>PowerPoint Presentation</vt:lpstr>
      <vt:lpstr>Difficulty Index </vt:lpstr>
      <vt:lpstr>Discrimination Index</vt:lpstr>
      <vt:lpstr>Discrimination Index </vt:lpstr>
      <vt:lpstr>    Discrimination Formula</vt:lpstr>
      <vt:lpstr>Another Formula</vt:lpstr>
      <vt:lpstr>An Example</vt:lpstr>
      <vt:lpstr>PowerPoint Presentation</vt:lpstr>
      <vt:lpstr>DISCRIMINATION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&amp; EVALUATION</dc:title>
  <dc:creator>ARTS</dc:creator>
  <cp:lastModifiedBy>Abdirahman Seid</cp:lastModifiedBy>
  <cp:revision>7</cp:revision>
  <dcterms:modified xsi:type="dcterms:W3CDTF">2023-07-27T17:25:34Z</dcterms:modified>
</cp:coreProperties>
</file>