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4" r:id="rId3"/>
    <p:sldId id="272" r:id="rId4"/>
    <p:sldId id="271" r:id="rId5"/>
    <p:sldId id="257" r:id="rId6"/>
    <p:sldId id="258" r:id="rId7"/>
    <p:sldId id="259" r:id="rId8"/>
    <p:sldId id="260" r:id="rId9"/>
    <p:sldId id="261" r:id="rId10"/>
    <p:sldId id="262" r:id="rId11"/>
    <p:sldId id="263" r:id="rId12"/>
    <p:sldId id="264" r:id="rId13"/>
    <p:sldId id="266" r:id="rId14"/>
    <p:sldId id="267" r:id="rId15"/>
    <p:sldId id="268" r:id="rId16"/>
    <p:sldId id="269" r:id="rId17"/>
    <p:sldId id="270"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9" d="100"/>
          <a:sy n="109" d="100"/>
        </p:scale>
        <p:origin x="61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F67657-9036-4449-A711-632C7DCE9DBA}" type="doc">
      <dgm:prSet loTypeId="urn:microsoft.com/office/officeart/2009/layout/CircleArrowProcess" loCatId="cycle" qsTypeId="urn:microsoft.com/office/officeart/2005/8/quickstyle/simple1" qsCatId="simple" csTypeId="urn:microsoft.com/office/officeart/2005/8/colors/accent1_2" csCatId="accent1"/>
      <dgm:spPr/>
      <dgm:t>
        <a:bodyPr/>
        <a:lstStyle/>
        <a:p>
          <a:endParaRPr lang="en-US"/>
        </a:p>
      </dgm:t>
    </dgm:pt>
    <dgm:pt modelId="{575ED787-279F-4CE9-8900-BE9DA03F7AD3}">
      <dgm:prSet/>
      <dgm:spPr/>
      <dgm:t>
        <a:bodyPr/>
        <a:lstStyle/>
        <a:p>
          <a:pPr rtl="0"/>
          <a:r>
            <a:rPr lang="en-US" b="1" smtClean="0"/>
            <a:t>Families</a:t>
          </a:r>
          <a:endParaRPr lang="en-US"/>
        </a:p>
      </dgm:t>
    </dgm:pt>
    <dgm:pt modelId="{836D7633-1FE7-4149-BE8E-C8BB7FDC6EDA}" type="parTrans" cxnId="{F678376B-788B-4117-88A6-DE5B0A872347}">
      <dgm:prSet/>
      <dgm:spPr/>
      <dgm:t>
        <a:bodyPr/>
        <a:lstStyle/>
        <a:p>
          <a:endParaRPr lang="en-US"/>
        </a:p>
      </dgm:t>
    </dgm:pt>
    <dgm:pt modelId="{21BDE1E2-48E4-435F-B16F-4FF00F747C8A}" type="sibTrans" cxnId="{F678376B-788B-4117-88A6-DE5B0A872347}">
      <dgm:prSet/>
      <dgm:spPr/>
      <dgm:t>
        <a:bodyPr/>
        <a:lstStyle/>
        <a:p>
          <a:endParaRPr lang="en-US"/>
        </a:p>
      </dgm:t>
    </dgm:pt>
    <dgm:pt modelId="{8A5E0509-ADF2-43BF-9635-957E3CFE9A50}">
      <dgm:prSet/>
      <dgm:spPr/>
      <dgm:t>
        <a:bodyPr/>
        <a:lstStyle/>
        <a:p>
          <a:pPr rtl="0"/>
          <a:r>
            <a:rPr lang="en-US" b="1" smtClean="0"/>
            <a:t>Financially well-off individuals.</a:t>
          </a:r>
          <a:endParaRPr lang="en-US"/>
        </a:p>
      </dgm:t>
    </dgm:pt>
    <dgm:pt modelId="{7F407900-E86A-4C3F-A8B3-3161D3FE949E}" type="parTrans" cxnId="{8E6464A4-7CFD-4F27-99FF-A1BA4F8B465F}">
      <dgm:prSet/>
      <dgm:spPr/>
      <dgm:t>
        <a:bodyPr/>
        <a:lstStyle/>
        <a:p>
          <a:endParaRPr lang="en-US"/>
        </a:p>
      </dgm:t>
    </dgm:pt>
    <dgm:pt modelId="{A9C7CC7D-2232-4472-BE1B-5794E9A4C4EF}" type="sibTrans" cxnId="{8E6464A4-7CFD-4F27-99FF-A1BA4F8B465F}">
      <dgm:prSet/>
      <dgm:spPr/>
      <dgm:t>
        <a:bodyPr/>
        <a:lstStyle/>
        <a:p>
          <a:endParaRPr lang="en-US"/>
        </a:p>
      </dgm:t>
    </dgm:pt>
    <dgm:pt modelId="{5E522D4C-1565-4A31-BF2B-1C44EF56ACDE}">
      <dgm:prSet/>
      <dgm:spPr/>
      <dgm:t>
        <a:bodyPr/>
        <a:lstStyle/>
        <a:p>
          <a:pPr rtl="0"/>
          <a:r>
            <a:rPr lang="en-US" b="1" smtClean="0"/>
            <a:t>Elderly Individuals</a:t>
          </a:r>
          <a:endParaRPr lang="en-US"/>
        </a:p>
      </dgm:t>
    </dgm:pt>
    <dgm:pt modelId="{2A03F868-478F-4E17-A276-57DC973C785F}" type="parTrans" cxnId="{FF8718CC-28B8-43E7-83ED-D58AF49B9F28}">
      <dgm:prSet/>
      <dgm:spPr/>
      <dgm:t>
        <a:bodyPr/>
        <a:lstStyle/>
        <a:p>
          <a:endParaRPr lang="en-US"/>
        </a:p>
      </dgm:t>
    </dgm:pt>
    <dgm:pt modelId="{94D53656-858A-4D37-A0B5-7AE5D3160FE4}" type="sibTrans" cxnId="{FF8718CC-28B8-43E7-83ED-D58AF49B9F28}">
      <dgm:prSet/>
      <dgm:spPr/>
      <dgm:t>
        <a:bodyPr/>
        <a:lstStyle/>
        <a:p>
          <a:endParaRPr lang="en-US"/>
        </a:p>
      </dgm:t>
    </dgm:pt>
    <dgm:pt modelId="{55EE292F-D6AA-4FDB-8DDC-3436114732EB}" type="pres">
      <dgm:prSet presAssocID="{00F67657-9036-4449-A711-632C7DCE9DBA}" presName="Name0" presStyleCnt="0">
        <dgm:presLayoutVars>
          <dgm:chMax val="7"/>
          <dgm:chPref val="7"/>
          <dgm:dir/>
          <dgm:animLvl val="lvl"/>
        </dgm:presLayoutVars>
      </dgm:prSet>
      <dgm:spPr/>
      <dgm:t>
        <a:bodyPr/>
        <a:lstStyle/>
        <a:p>
          <a:endParaRPr lang="en-US"/>
        </a:p>
      </dgm:t>
    </dgm:pt>
    <dgm:pt modelId="{E5E47FA6-36A0-4E6E-878B-EA8FBBDA3F4B}" type="pres">
      <dgm:prSet presAssocID="{575ED787-279F-4CE9-8900-BE9DA03F7AD3}" presName="Accent1" presStyleCnt="0"/>
      <dgm:spPr/>
    </dgm:pt>
    <dgm:pt modelId="{7A09E433-902F-4DE0-977B-D4D012DD5048}" type="pres">
      <dgm:prSet presAssocID="{575ED787-279F-4CE9-8900-BE9DA03F7AD3}" presName="Accent" presStyleLbl="node1" presStyleIdx="0" presStyleCnt="3"/>
      <dgm:spPr/>
    </dgm:pt>
    <dgm:pt modelId="{42DECDC9-11BF-4A79-BCFD-F00D0629DA09}" type="pres">
      <dgm:prSet presAssocID="{575ED787-279F-4CE9-8900-BE9DA03F7AD3}" presName="Parent1" presStyleLbl="revTx" presStyleIdx="0" presStyleCnt="3">
        <dgm:presLayoutVars>
          <dgm:chMax val="1"/>
          <dgm:chPref val="1"/>
          <dgm:bulletEnabled val="1"/>
        </dgm:presLayoutVars>
      </dgm:prSet>
      <dgm:spPr/>
      <dgm:t>
        <a:bodyPr/>
        <a:lstStyle/>
        <a:p>
          <a:endParaRPr lang="en-US"/>
        </a:p>
      </dgm:t>
    </dgm:pt>
    <dgm:pt modelId="{CCAA4F22-6A33-4601-B04C-32AA3825BDC0}" type="pres">
      <dgm:prSet presAssocID="{8A5E0509-ADF2-43BF-9635-957E3CFE9A50}" presName="Accent2" presStyleCnt="0"/>
      <dgm:spPr/>
    </dgm:pt>
    <dgm:pt modelId="{444B7285-AB6C-449B-8EB5-070E0715EDAB}" type="pres">
      <dgm:prSet presAssocID="{8A5E0509-ADF2-43BF-9635-957E3CFE9A50}" presName="Accent" presStyleLbl="node1" presStyleIdx="1" presStyleCnt="3"/>
      <dgm:spPr/>
    </dgm:pt>
    <dgm:pt modelId="{AD96F138-CA46-4249-A3A1-FB4E0A7E30C1}" type="pres">
      <dgm:prSet presAssocID="{8A5E0509-ADF2-43BF-9635-957E3CFE9A50}" presName="Parent2" presStyleLbl="revTx" presStyleIdx="1" presStyleCnt="3">
        <dgm:presLayoutVars>
          <dgm:chMax val="1"/>
          <dgm:chPref val="1"/>
          <dgm:bulletEnabled val="1"/>
        </dgm:presLayoutVars>
      </dgm:prSet>
      <dgm:spPr/>
      <dgm:t>
        <a:bodyPr/>
        <a:lstStyle/>
        <a:p>
          <a:endParaRPr lang="en-US"/>
        </a:p>
      </dgm:t>
    </dgm:pt>
    <dgm:pt modelId="{8D8DB6BD-E1C7-4B85-AD9D-72044E19D07F}" type="pres">
      <dgm:prSet presAssocID="{5E522D4C-1565-4A31-BF2B-1C44EF56ACDE}" presName="Accent3" presStyleCnt="0"/>
      <dgm:spPr/>
    </dgm:pt>
    <dgm:pt modelId="{8732B714-AAD7-4878-89A1-2A0FABD051FC}" type="pres">
      <dgm:prSet presAssocID="{5E522D4C-1565-4A31-BF2B-1C44EF56ACDE}" presName="Accent" presStyleLbl="node1" presStyleIdx="2" presStyleCnt="3"/>
      <dgm:spPr/>
    </dgm:pt>
    <dgm:pt modelId="{C02865E8-FD69-431F-9CEE-F53ECB2EE03D}" type="pres">
      <dgm:prSet presAssocID="{5E522D4C-1565-4A31-BF2B-1C44EF56ACDE}" presName="Parent3" presStyleLbl="revTx" presStyleIdx="2" presStyleCnt="3">
        <dgm:presLayoutVars>
          <dgm:chMax val="1"/>
          <dgm:chPref val="1"/>
          <dgm:bulletEnabled val="1"/>
        </dgm:presLayoutVars>
      </dgm:prSet>
      <dgm:spPr/>
      <dgm:t>
        <a:bodyPr/>
        <a:lstStyle/>
        <a:p>
          <a:endParaRPr lang="en-US"/>
        </a:p>
      </dgm:t>
    </dgm:pt>
  </dgm:ptLst>
  <dgm:cxnLst>
    <dgm:cxn modelId="{E113244C-A95C-48AE-B17B-DA5EC3AF5F9F}" type="presOf" srcId="{00F67657-9036-4449-A711-632C7DCE9DBA}" destId="{55EE292F-D6AA-4FDB-8DDC-3436114732EB}" srcOrd="0" destOrd="0" presId="urn:microsoft.com/office/officeart/2009/layout/CircleArrowProcess"/>
    <dgm:cxn modelId="{8E6464A4-7CFD-4F27-99FF-A1BA4F8B465F}" srcId="{00F67657-9036-4449-A711-632C7DCE9DBA}" destId="{8A5E0509-ADF2-43BF-9635-957E3CFE9A50}" srcOrd="1" destOrd="0" parTransId="{7F407900-E86A-4C3F-A8B3-3161D3FE949E}" sibTransId="{A9C7CC7D-2232-4472-BE1B-5794E9A4C4EF}"/>
    <dgm:cxn modelId="{8FBF8B68-9326-48F4-88BF-1409956ABD0A}" type="presOf" srcId="{5E522D4C-1565-4A31-BF2B-1C44EF56ACDE}" destId="{C02865E8-FD69-431F-9CEE-F53ECB2EE03D}" srcOrd="0" destOrd="0" presId="urn:microsoft.com/office/officeart/2009/layout/CircleArrowProcess"/>
    <dgm:cxn modelId="{F678376B-788B-4117-88A6-DE5B0A872347}" srcId="{00F67657-9036-4449-A711-632C7DCE9DBA}" destId="{575ED787-279F-4CE9-8900-BE9DA03F7AD3}" srcOrd="0" destOrd="0" parTransId="{836D7633-1FE7-4149-BE8E-C8BB7FDC6EDA}" sibTransId="{21BDE1E2-48E4-435F-B16F-4FF00F747C8A}"/>
    <dgm:cxn modelId="{A7609F56-B88B-466B-A544-EDDD6F4798DB}" type="presOf" srcId="{575ED787-279F-4CE9-8900-BE9DA03F7AD3}" destId="{42DECDC9-11BF-4A79-BCFD-F00D0629DA09}" srcOrd="0" destOrd="0" presId="urn:microsoft.com/office/officeart/2009/layout/CircleArrowProcess"/>
    <dgm:cxn modelId="{CED185A3-56BC-4FB8-BD7E-A668828BAF69}" type="presOf" srcId="{8A5E0509-ADF2-43BF-9635-957E3CFE9A50}" destId="{AD96F138-CA46-4249-A3A1-FB4E0A7E30C1}" srcOrd="0" destOrd="0" presId="urn:microsoft.com/office/officeart/2009/layout/CircleArrowProcess"/>
    <dgm:cxn modelId="{FF8718CC-28B8-43E7-83ED-D58AF49B9F28}" srcId="{00F67657-9036-4449-A711-632C7DCE9DBA}" destId="{5E522D4C-1565-4A31-BF2B-1C44EF56ACDE}" srcOrd="2" destOrd="0" parTransId="{2A03F868-478F-4E17-A276-57DC973C785F}" sibTransId="{94D53656-858A-4D37-A0B5-7AE5D3160FE4}"/>
    <dgm:cxn modelId="{484C83A4-CC5D-4FCA-9C09-F5202BC798DE}" type="presParOf" srcId="{55EE292F-D6AA-4FDB-8DDC-3436114732EB}" destId="{E5E47FA6-36A0-4E6E-878B-EA8FBBDA3F4B}" srcOrd="0" destOrd="0" presId="urn:microsoft.com/office/officeart/2009/layout/CircleArrowProcess"/>
    <dgm:cxn modelId="{1AB539CF-9D61-4E07-94E2-5E74038D88FE}" type="presParOf" srcId="{E5E47FA6-36A0-4E6E-878B-EA8FBBDA3F4B}" destId="{7A09E433-902F-4DE0-977B-D4D012DD5048}" srcOrd="0" destOrd="0" presId="urn:microsoft.com/office/officeart/2009/layout/CircleArrowProcess"/>
    <dgm:cxn modelId="{BB8136AF-2B27-4CB9-9E22-01CDC77DFBD8}" type="presParOf" srcId="{55EE292F-D6AA-4FDB-8DDC-3436114732EB}" destId="{42DECDC9-11BF-4A79-BCFD-F00D0629DA09}" srcOrd="1" destOrd="0" presId="urn:microsoft.com/office/officeart/2009/layout/CircleArrowProcess"/>
    <dgm:cxn modelId="{EB2F5925-7829-4649-B31D-099C96256E80}" type="presParOf" srcId="{55EE292F-D6AA-4FDB-8DDC-3436114732EB}" destId="{CCAA4F22-6A33-4601-B04C-32AA3825BDC0}" srcOrd="2" destOrd="0" presId="urn:microsoft.com/office/officeart/2009/layout/CircleArrowProcess"/>
    <dgm:cxn modelId="{2573327C-2327-420D-8BEF-31CABFFA31DB}" type="presParOf" srcId="{CCAA4F22-6A33-4601-B04C-32AA3825BDC0}" destId="{444B7285-AB6C-449B-8EB5-070E0715EDAB}" srcOrd="0" destOrd="0" presId="urn:microsoft.com/office/officeart/2009/layout/CircleArrowProcess"/>
    <dgm:cxn modelId="{F41031EE-FD27-4B85-B2B3-6C19EBFAFF83}" type="presParOf" srcId="{55EE292F-D6AA-4FDB-8DDC-3436114732EB}" destId="{AD96F138-CA46-4249-A3A1-FB4E0A7E30C1}" srcOrd="3" destOrd="0" presId="urn:microsoft.com/office/officeart/2009/layout/CircleArrowProcess"/>
    <dgm:cxn modelId="{C99579FA-CAD8-402C-894C-A72B9583F9E9}" type="presParOf" srcId="{55EE292F-D6AA-4FDB-8DDC-3436114732EB}" destId="{8D8DB6BD-E1C7-4B85-AD9D-72044E19D07F}" srcOrd="4" destOrd="0" presId="urn:microsoft.com/office/officeart/2009/layout/CircleArrowProcess"/>
    <dgm:cxn modelId="{CBF3352C-7E6E-4744-9390-23A23849A3AA}" type="presParOf" srcId="{8D8DB6BD-E1C7-4B85-AD9D-72044E19D07F}" destId="{8732B714-AAD7-4878-89A1-2A0FABD051FC}" srcOrd="0" destOrd="0" presId="urn:microsoft.com/office/officeart/2009/layout/CircleArrowProcess"/>
    <dgm:cxn modelId="{697F8400-EFD5-43BA-A32B-B7289300D224}" type="presParOf" srcId="{55EE292F-D6AA-4FDB-8DDC-3436114732EB}" destId="{C02865E8-FD69-431F-9CEE-F53ECB2EE03D}"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7/27/2023</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7/27/2023</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7/27/2023</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7/27/2023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7/27/2023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7/27/2023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7/27/2023</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7/27/2023</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
            </a:r>
            <a:br>
              <a:rPr lang="en-US" dirty="0" smtClean="0"/>
            </a:br>
            <a:r>
              <a:rPr lang="en-US" dirty="0"/>
              <a:t/>
            </a:r>
            <a:br>
              <a:rPr lang="en-US" dirty="0"/>
            </a:br>
            <a:r>
              <a:rPr lang="en-US" dirty="0" smtClean="0"/>
              <a:t>One-day  Training on data </a:t>
            </a:r>
            <a:r>
              <a:rPr lang="en-US" dirty="0" smtClean="0"/>
              <a:t>collection</a:t>
            </a:r>
            <a:br>
              <a:rPr lang="en-US" dirty="0" smtClean="0"/>
            </a:br>
            <a:r>
              <a:rPr lang="en-US" dirty="0" smtClean="0"/>
              <a:t>FOR healthcare Researchers  in Mogadishu</a:t>
            </a:r>
            <a:r>
              <a:rPr lang="en-US" dirty="0" smtClean="0"/>
              <a:t/>
            </a:r>
            <a:br>
              <a:rPr lang="en-US" dirty="0" smtClean="0"/>
            </a:br>
            <a:endParaRPr lang="en-US" dirty="0"/>
          </a:p>
        </p:txBody>
      </p:sp>
      <p:sp>
        <p:nvSpPr>
          <p:cNvPr id="3" name="Subtitle 2"/>
          <p:cNvSpPr>
            <a:spLocks noGrp="1"/>
          </p:cNvSpPr>
          <p:nvPr>
            <p:ph type="subTitle" idx="1"/>
          </p:nvPr>
        </p:nvSpPr>
        <p:spPr/>
        <p:txBody>
          <a:bodyPr>
            <a:normAutofit fontScale="92500" lnSpcReduction="20000"/>
          </a:bodyPr>
          <a:lstStyle/>
          <a:p>
            <a:pPr algn="ctr"/>
            <a:r>
              <a:rPr lang="en-US" dirty="0" smtClean="0"/>
              <a:t> Dr. said ABUBAKAR</a:t>
            </a:r>
          </a:p>
          <a:p>
            <a:pPr algn="ctr"/>
            <a:r>
              <a:rPr lang="en-US" dirty="0" smtClean="0"/>
              <a:t>18/7/2023</a:t>
            </a:r>
            <a:endParaRPr lang="en-US" dirty="0"/>
          </a:p>
        </p:txBody>
      </p:sp>
    </p:spTree>
    <p:extLst>
      <p:ext uri="{BB962C8B-B14F-4D97-AF65-F5344CB8AC3E}">
        <p14:creationId xmlns:p14="http://schemas.microsoft.com/office/powerpoint/2010/main" val="24212419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Fairness and Equity</a:t>
            </a:r>
            <a:endParaRPr lang="en-US" dirty="0"/>
          </a:p>
        </p:txBody>
      </p:sp>
      <p:sp>
        <p:nvSpPr>
          <p:cNvPr id="3" name="Content Placeholder 2"/>
          <p:cNvSpPr>
            <a:spLocks noGrp="1"/>
          </p:cNvSpPr>
          <p:nvPr>
            <p:ph idx="1"/>
          </p:nvPr>
        </p:nvSpPr>
        <p:spPr/>
        <p:txBody>
          <a:bodyPr>
            <a:noAutofit/>
          </a:bodyPr>
          <a:lstStyle/>
          <a:p>
            <a:pPr algn="justLow"/>
            <a:r>
              <a:rPr lang="en-US" sz="6000" b="1" dirty="0"/>
              <a:t>Ensure that participants are selected and treated fairly and equitably, without discrimination or bias.</a:t>
            </a:r>
          </a:p>
        </p:txBody>
      </p:sp>
    </p:spTree>
    <p:extLst>
      <p:ext uri="{BB962C8B-B14F-4D97-AF65-F5344CB8AC3E}">
        <p14:creationId xmlns:p14="http://schemas.microsoft.com/office/powerpoint/2010/main" val="2073221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Data Security</a:t>
            </a:r>
            <a:endParaRPr lang="en-US" dirty="0"/>
          </a:p>
        </p:txBody>
      </p:sp>
      <p:sp>
        <p:nvSpPr>
          <p:cNvPr id="3" name="Content Placeholder 2"/>
          <p:cNvSpPr>
            <a:spLocks noGrp="1"/>
          </p:cNvSpPr>
          <p:nvPr>
            <p:ph idx="1"/>
          </p:nvPr>
        </p:nvSpPr>
        <p:spPr>
          <a:xfrm>
            <a:off x="581192" y="2180496"/>
            <a:ext cx="11029615" cy="4212066"/>
          </a:xfrm>
        </p:spPr>
        <p:txBody>
          <a:bodyPr>
            <a:normAutofit/>
          </a:bodyPr>
          <a:lstStyle/>
          <a:p>
            <a:pPr lvl="0" algn="justLow"/>
            <a:r>
              <a:rPr lang="en-US" sz="5400" b="1" dirty="0"/>
              <a:t>Protect the security of participant data by storing it securely and protecting it from unauthorized access or use.</a:t>
            </a:r>
          </a:p>
          <a:p>
            <a:pPr algn="justLow"/>
            <a:endParaRPr lang="en-US" sz="5400" b="1" dirty="0"/>
          </a:p>
        </p:txBody>
      </p:sp>
    </p:spTree>
    <p:extLst>
      <p:ext uri="{BB962C8B-B14F-4D97-AF65-F5344CB8AC3E}">
        <p14:creationId xmlns:p14="http://schemas.microsoft.com/office/powerpoint/2010/main" val="7928407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Debriefing</a:t>
            </a:r>
            <a:endParaRPr lang="en-US" dirty="0"/>
          </a:p>
        </p:txBody>
      </p:sp>
      <p:sp>
        <p:nvSpPr>
          <p:cNvPr id="3" name="Content Placeholder 2"/>
          <p:cNvSpPr>
            <a:spLocks noGrp="1"/>
          </p:cNvSpPr>
          <p:nvPr>
            <p:ph idx="1"/>
          </p:nvPr>
        </p:nvSpPr>
        <p:spPr/>
        <p:txBody>
          <a:bodyPr>
            <a:noAutofit/>
          </a:bodyPr>
          <a:lstStyle/>
          <a:p>
            <a:pPr algn="justLow"/>
            <a:r>
              <a:rPr lang="en-US" sz="4400" b="1" dirty="0"/>
              <a:t>Provide participants with information about the study results and how their data was used. Offer participants the opportunity to ask questions or express </a:t>
            </a:r>
            <a:r>
              <a:rPr lang="en-US" sz="4400" b="1" dirty="0" smtClean="0"/>
              <a:t>concerns.</a:t>
            </a:r>
            <a:endParaRPr lang="en-US" sz="4400" b="1" dirty="0"/>
          </a:p>
        </p:txBody>
      </p:sp>
    </p:spTree>
    <p:extLst>
      <p:ext uri="{BB962C8B-B14F-4D97-AF65-F5344CB8AC3E}">
        <p14:creationId xmlns:p14="http://schemas.microsoft.com/office/powerpoint/2010/main" val="4330548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finally</a:t>
            </a:r>
            <a:endParaRPr lang="en-US" dirty="0"/>
          </a:p>
        </p:txBody>
      </p:sp>
      <p:sp>
        <p:nvSpPr>
          <p:cNvPr id="3" name="Content Placeholder 2"/>
          <p:cNvSpPr>
            <a:spLocks noGrp="1"/>
          </p:cNvSpPr>
          <p:nvPr>
            <p:ph idx="1"/>
          </p:nvPr>
        </p:nvSpPr>
        <p:spPr/>
        <p:txBody>
          <a:bodyPr>
            <a:normAutofit/>
          </a:bodyPr>
          <a:lstStyle/>
          <a:p>
            <a:pPr lvl="0" algn="justLow"/>
            <a:r>
              <a:rPr lang="en-US" sz="3600" b="1" dirty="0">
                <a:solidFill>
                  <a:srgbClr val="000000"/>
                </a:solidFill>
                <a:latin typeface="Segoe UI" panose="020B0502040204020203" pitchFamily="34" charset="0"/>
                <a:ea typeface="Times New Roman" panose="02020603050405020304" pitchFamily="18" charset="0"/>
                <a:cs typeface="Segoe UI" panose="020B0502040204020203" pitchFamily="34" charset="0"/>
              </a:rPr>
              <a:t>By following these ethical principles, researchers can ensure that their data collection is conducted in a respectful and responsible manner, and that the data collected is trustworthy and valuable for analysis.</a:t>
            </a:r>
            <a:endParaRPr lang="en-US" sz="3600" b="1" dirty="0">
              <a:solidFill>
                <a:schemeClr val="tx1"/>
              </a:solidFill>
              <a:latin typeface="Arial" panose="020B0604020202020204" pitchFamily="34" charset="0"/>
            </a:endParaRPr>
          </a:p>
          <a:p>
            <a:pPr algn="justLow"/>
            <a:endParaRPr lang="en-US" sz="3600" b="1" dirty="0"/>
          </a:p>
        </p:txBody>
      </p:sp>
    </p:spTree>
    <p:extLst>
      <p:ext uri="{BB962C8B-B14F-4D97-AF65-F5344CB8AC3E}">
        <p14:creationId xmlns:p14="http://schemas.microsoft.com/office/powerpoint/2010/main" val="11041770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guidelines to consider when noting and writing interview data</a:t>
            </a:r>
          </a:p>
        </p:txBody>
      </p:sp>
      <p:sp>
        <p:nvSpPr>
          <p:cNvPr id="3" name="Content Placeholder 2"/>
          <p:cNvSpPr>
            <a:spLocks noGrp="1"/>
          </p:cNvSpPr>
          <p:nvPr>
            <p:ph idx="1"/>
          </p:nvPr>
        </p:nvSpPr>
        <p:spPr/>
        <p:txBody>
          <a:bodyPr>
            <a:normAutofit/>
          </a:bodyPr>
          <a:lstStyle/>
          <a:p>
            <a:pPr lvl="0" algn="justLow"/>
            <a:r>
              <a:rPr lang="en-US" sz="4400" b="1" dirty="0">
                <a:solidFill>
                  <a:srgbClr val="FF0000"/>
                </a:solidFill>
              </a:rPr>
              <a:t>Record the interview</a:t>
            </a:r>
            <a:r>
              <a:rPr lang="en-US" sz="4400" b="1" dirty="0"/>
              <a:t>: Use a recording device to capture the interview. Be sure to obtain the respondent's permission to record the interview before doing so</a:t>
            </a:r>
            <a:r>
              <a:rPr lang="en-US" sz="4400" b="1" dirty="0" smtClean="0"/>
              <a:t>.</a:t>
            </a:r>
            <a:endParaRPr lang="en-US" sz="4400" b="1" dirty="0"/>
          </a:p>
        </p:txBody>
      </p:sp>
    </p:spTree>
    <p:extLst>
      <p:ext uri="{BB962C8B-B14F-4D97-AF65-F5344CB8AC3E}">
        <p14:creationId xmlns:p14="http://schemas.microsoft.com/office/powerpoint/2010/main" val="10865816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guidelines to consider when noting and writing interview data</a:t>
            </a:r>
          </a:p>
        </p:txBody>
      </p:sp>
      <p:sp>
        <p:nvSpPr>
          <p:cNvPr id="3" name="Content Placeholder 2"/>
          <p:cNvSpPr>
            <a:spLocks noGrp="1"/>
          </p:cNvSpPr>
          <p:nvPr>
            <p:ph idx="1"/>
          </p:nvPr>
        </p:nvSpPr>
        <p:spPr>
          <a:xfrm>
            <a:off x="581192" y="2180496"/>
            <a:ext cx="11029615" cy="4360347"/>
          </a:xfrm>
        </p:spPr>
        <p:txBody>
          <a:bodyPr>
            <a:noAutofit/>
          </a:bodyPr>
          <a:lstStyle/>
          <a:p>
            <a:pPr lvl="0"/>
            <a:r>
              <a:rPr lang="en-US" sz="4400" b="1" dirty="0">
                <a:solidFill>
                  <a:srgbClr val="FF0000"/>
                </a:solidFill>
              </a:rPr>
              <a:t>Take detailed notes</a:t>
            </a:r>
            <a:r>
              <a:rPr lang="en-US" sz="4400" b="1" dirty="0"/>
              <a:t>: Take detailed notes during the interview, including verbatim quotes, key points, and observations. Use a notebook or computer to record the notes.</a:t>
            </a:r>
          </a:p>
          <a:p>
            <a:endParaRPr lang="en-US" sz="4400" b="1" dirty="0"/>
          </a:p>
        </p:txBody>
      </p:sp>
    </p:spTree>
    <p:extLst>
      <p:ext uri="{BB962C8B-B14F-4D97-AF65-F5344CB8AC3E}">
        <p14:creationId xmlns:p14="http://schemas.microsoft.com/office/powerpoint/2010/main" val="25024823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guidelines to consider when noting and writing interview data</a:t>
            </a:r>
          </a:p>
        </p:txBody>
      </p:sp>
      <p:sp>
        <p:nvSpPr>
          <p:cNvPr id="3" name="Content Placeholder 2"/>
          <p:cNvSpPr>
            <a:spLocks noGrp="1"/>
          </p:cNvSpPr>
          <p:nvPr>
            <p:ph idx="1"/>
          </p:nvPr>
        </p:nvSpPr>
        <p:spPr>
          <a:xfrm>
            <a:off x="581192" y="2180496"/>
            <a:ext cx="11029615" cy="4294445"/>
          </a:xfrm>
        </p:spPr>
        <p:txBody>
          <a:bodyPr>
            <a:normAutofit/>
          </a:bodyPr>
          <a:lstStyle/>
          <a:p>
            <a:pPr lvl="0" algn="justLow"/>
            <a:r>
              <a:rPr lang="en-US" sz="4400" b="1" dirty="0">
                <a:solidFill>
                  <a:srgbClr val="FF0000"/>
                </a:solidFill>
              </a:rPr>
              <a:t>Organize the data: </a:t>
            </a:r>
            <a:r>
              <a:rPr lang="en-US" sz="4400" b="1" dirty="0"/>
              <a:t>Organize the notes into sections or themes, based on the research questions or topics. Use headings or labels to make it easier to navigate and analyze the data.</a:t>
            </a:r>
          </a:p>
          <a:p>
            <a:pPr algn="justLow"/>
            <a:endParaRPr lang="en-US" sz="4400" b="1" dirty="0"/>
          </a:p>
        </p:txBody>
      </p:sp>
    </p:spTree>
    <p:extLst>
      <p:ext uri="{BB962C8B-B14F-4D97-AF65-F5344CB8AC3E}">
        <p14:creationId xmlns:p14="http://schemas.microsoft.com/office/powerpoint/2010/main" val="9059935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Kobo Toolbox</a:t>
            </a:r>
          </a:p>
        </p:txBody>
      </p:sp>
      <p:sp>
        <p:nvSpPr>
          <p:cNvPr id="3" name="Content Placeholder 2"/>
          <p:cNvSpPr>
            <a:spLocks noGrp="1"/>
          </p:cNvSpPr>
          <p:nvPr>
            <p:ph idx="1"/>
          </p:nvPr>
        </p:nvSpPr>
        <p:spPr>
          <a:xfrm>
            <a:off x="581192" y="2180496"/>
            <a:ext cx="11029615" cy="4286207"/>
          </a:xfrm>
        </p:spPr>
        <p:txBody>
          <a:bodyPr>
            <a:noAutofit/>
          </a:bodyPr>
          <a:lstStyle/>
          <a:p>
            <a:pPr algn="justLow"/>
            <a:r>
              <a:rPr lang="en-US" sz="3600" b="1" dirty="0">
                <a:solidFill>
                  <a:srgbClr val="FF0000"/>
                </a:solidFill>
              </a:rPr>
              <a:t>Kobo Toolbox </a:t>
            </a:r>
            <a:r>
              <a:rPr lang="en-US" sz="3600" b="1" dirty="0"/>
              <a:t>is a free and open-source platform for collecting, managing, and analyzing data for surveys, questionnaires, and other types of data collection activities. It provides a range of tools for designing and deploying data collection forms, as well as for managing and analyzing the collected data.</a:t>
            </a:r>
          </a:p>
        </p:txBody>
      </p:sp>
    </p:spTree>
    <p:extLst>
      <p:ext uri="{BB962C8B-B14F-4D97-AF65-F5344CB8AC3E}">
        <p14:creationId xmlns:p14="http://schemas.microsoft.com/office/powerpoint/2010/main" val="23541902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Kobo Toolbox</a:t>
            </a:r>
          </a:p>
        </p:txBody>
      </p:sp>
      <p:sp>
        <p:nvSpPr>
          <p:cNvPr id="3" name="Content Placeholder 2"/>
          <p:cNvSpPr>
            <a:spLocks noGrp="1"/>
          </p:cNvSpPr>
          <p:nvPr>
            <p:ph idx="1"/>
          </p:nvPr>
        </p:nvSpPr>
        <p:spPr/>
        <p:txBody>
          <a:bodyPr>
            <a:normAutofit/>
          </a:bodyPr>
          <a:lstStyle/>
          <a:p>
            <a:pPr marL="0" indent="0" algn="ctr">
              <a:buNone/>
            </a:pPr>
            <a:r>
              <a:rPr lang="en-US" sz="8000" dirty="0" smtClean="0"/>
              <a:t>HOW TO  USE?</a:t>
            </a:r>
            <a:endParaRPr lang="en-US" sz="8000" dirty="0"/>
          </a:p>
        </p:txBody>
      </p:sp>
    </p:spTree>
    <p:extLst>
      <p:ext uri="{BB962C8B-B14F-4D97-AF65-F5344CB8AC3E}">
        <p14:creationId xmlns:p14="http://schemas.microsoft.com/office/powerpoint/2010/main" val="13584833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CUSTOMER DISCOVERY PLAN FOR A HEALTHCARE PLATFORM CAAFIYA </a:t>
            </a:r>
            <a:r>
              <a:rPr lang="en-US" dirty="0" smtClean="0"/>
              <a:t>-Qualitative </a:t>
            </a:r>
            <a:r>
              <a:rPr lang="en-US" dirty="0"/>
              <a:t>Research</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69810271"/>
              </p:ext>
            </p:extLst>
          </p:nvPr>
        </p:nvGraphicFramePr>
        <p:xfrm>
          <a:off x="581192" y="2180496"/>
          <a:ext cx="11029615" cy="4434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ounded Rectangle 5"/>
          <p:cNvSpPr/>
          <p:nvPr/>
        </p:nvSpPr>
        <p:spPr>
          <a:xfrm>
            <a:off x="1202724" y="3286899"/>
            <a:ext cx="3130379" cy="16475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t>TARGET GROUP</a:t>
            </a:r>
          </a:p>
          <a:p>
            <a:pPr algn="ctr"/>
            <a:endParaRPr lang="en-US" dirty="0"/>
          </a:p>
        </p:txBody>
      </p:sp>
    </p:spTree>
    <p:extLst>
      <p:ext uri="{BB962C8B-B14F-4D97-AF65-F5344CB8AC3E}">
        <p14:creationId xmlns:p14="http://schemas.microsoft.com/office/powerpoint/2010/main" val="12674351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Data</a:t>
            </a:r>
            <a:endParaRPr lang="en-US" dirty="0"/>
          </a:p>
        </p:txBody>
      </p:sp>
      <p:sp>
        <p:nvSpPr>
          <p:cNvPr id="3" name="Content Placeholder 2"/>
          <p:cNvSpPr>
            <a:spLocks noGrp="1"/>
          </p:cNvSpPr>
          <p:nvPr>
            <p:ph idx="1"/>
          </p:nvPr>
        </p:nvSpPr>
        <p:spPr>
          <a:xfrm>
            <a:off x="581192" y="2180496"/>
            <a:ext cx="11029615" cy="4508628"/>
          </a:xfrm>
        </p:spPr>
        <p:txBody>
          <a:bodyPr>
            <a:noAutofit/>
          </a:bodyPr>
          <a:lstStyle/>
          <a:p>
            <a:pPr algn="justLow"/>
            <a:r>
              <a:rPr lang="en-US" sz="4300" b="1" dirty="0"/>
              <a:t>Data refers to any collection of facts, figures, statistics, or other pieces of information that can be used to analyze, understand, or make decisions about a particular topic or issue. It can be in various forms, such as numbers, text, images, audio, or video.</a:t>
            </a:r>
          </a:p>
        </p:txBody>
      </p:sp>
    </p:spTree>
    <p:extLst>
      <p:ext uri="{BB962C8B-B14F-4D97-AF65-F5344CB8AC3E}">
        <p14:creationId xmlns:p14="http://schemas.microsoft.com/office/powerpoint/2010/main" val="30351430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Types of data</a:t>
            </a:r>
            <a:endParaRPr lang="en-US" dirty="0"/>
          </a:p>
        </p:txBody>
      </p:sp>
      <p:sp>
        <p:nvSpPr>
          <p:cNvPr id="3" name="Content Placeholder 2"/>
          <p:cNvSpPr>
            <a:spLocks noGrp="1"/>
          </p:cNvSpPr>
          <p:nvPr>
            <p:ph idx="1"/>
          </p:nvPr>
        </p:nvSpPr>
        <p:spPr/>
        <p:txBody>
          <a:bodyPr>
            <a:normAutofit/>
          </a:bodyPr>
          <a:lstStyle/>
          <a:p>
            <a:pPr algn="justLow"/>
            <a:r>
              <a:rPr lang="en-US" sz="2800" b="1" dirty="0">
                <a:solidFill>
                  <a:srgbClr val="FF0000"/>
                </a:solidFill>
              </a:rPr>
              <a:t>Quantitative data</a:t>
            </a:r>
            <a:r>
              <a:rPr lang="en-US" sz="2800" b="1" dirty="0"/>
              <a:t>: This type of data is numerical and can be measured using statistical analysis. Examples of quantitative data include age, income, and test scores.</a:t>
            </a:r>
          </a:p>
          <a:p>
            <a:pPr algn="justLow"/>
            <a:r>
              <a:rPr lang="en-US" sz="2800" b="1" dirty="0">
                <a:solidFill>
                  <a:srgbClr val="FF0000"/>
                </a:solidFill>
              </a:rPr>
              <a:t>Qualitative data</a:t>
            </a:r>
            <a:r>
              <a:rPr lang="en-US" sz="2800" b="1" dirty="0"/>
              <a:t>: This type of data is non-numerical and is often obtained through open-ended questions or observations. Examples of qualitative data include responses to interview questions, field notes, and observational data.</a:t>
            </a:r>
          </a:p>
          <a:p>
            <a:pPr algn="justLow"/>
            <a:endParaRPr lang="en-US" sz="2800" b="1" dirty="0"/>
          </a:p>
        </p:txBody>
      </p:sp>
    </p:spTree>
    <p:extLst>
      <p:ext uri="{BB962C8B-B14F-4D97-AF65-F5344CB8AC3E}">
        <p14:creationId xmlns:p14="http://schemas.microsoft.com/office/powerpoint/2010/main" val="18190508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ETHICAL PRINCIPLS FOR DATA COLLECTION</a:t>
            </a:r>
            <a:endParaRPr lang="en-US" dirty="0"/>
          </a:p>
        </p:txBody>
      </p:sp>
      <p:sp>
        <p:nvSpPr>
          <p:cNvPr id="3" name="Content Placeholder 2"/>
          <p:cNvSpPr>
            <a:spLocks noGrp="1"/>
          </p:cNvSpPr>
          <p:nvPr>
            <p:ph idx="1"/>
          </p:nvPr>
        </p:nvSpPr>
        <p:spPr/>
        <p:txBody>
          <a:bodyPr>
            <a:normAutofit/>
          </a:bodyPr>
          <a:lstStyle/>
          <a:p>
            <a:pPr algn="justLow"/>
            <a:r>
              <a:rPr lang="en-US" sz="4000" dirty="0"/>
              <a:t>When collecting data from respondents, it is important to follow ethical principles to ensure that the data is collected in a respectful and responsible manner. Here are some steps to consider:</a:t>
            </a:r>
          </a:p>
          <a:p>
            <a:pPr algn="justLow"/>
            <a:endParaRPr lang="en-US" sz="4000" dirty="0"/>
          </a:p>
        </p:txBody>
      </p:sp>
    </p:spTree>
    <p:extLst>
      <p:ext uri="{BB962C8B-B14F-4D97-AF65-F5344CB8AC3E}">
        <p14:creationId xmlns:p14="http://schemas.microsoft.com/office/powerpoint/2010/main" val="20215993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Informed Consent</a:t>
            </a:r>
            <a:endParaRPr lang="en-US" dirty="0"/>
          </a:p>
        </p:txBody>
      </p:sp>
      <p:sp>
        <p:nvSpPr>
          <p:cNvPr id="3" name="Content Placeholder 2"/>
          <p:cNvSpPr>
            <a:spLocks noGrp="1"/>
          </p:cNvSpPr>
          <p:nvPr>
            <p:ph idx="1"/>
          </p:nvPr>
        </p:nvSpPr>
        <p:spPr>
          <a:xfrm>
            <a:off x="581192" y="1853514"/>
            <a:ext cx="11029615" cy="4005285"/>
          </a:xfrm>
        </p:spPr>
        <p:txBody>
          <a:bodyPr>
            <a:normAutofit fontScale="92500" lnSpcReduction="20000"/>
          </a:bodyPr>
          <a:lstStyle/>
          <a:p>
            <a:pPr lvl="0" algn="justLow"/>
            <a:endParaRPr lang="en-US" sz="4400" b="1" dirty="0" smtClean="0"/>
          </a:p>
          <a:p>
            <a:pPr lvl="0" algn="justLow"/>
            <a:r>
              <a:rPr lang="en-US" sz="4400" b="1" dirty="0" smtClean="0"/>
              <a:t>Before </a:t>
            </a:r>
            <a:r>
              <a:rPr lang="en-US" sz="4400" b="1" dirty="0"/>
              <a:t>collecting data, ensure that participants understand the purpose of the study, what their participation entails, and how their data will be used. Obtain their informed consent to participate in the study.</a:t>
            </a:r>
          </a:p>
          <a:p>
            <a:pPr algn="justLow"/>
            <a:endParaRPr lang="en-US" sz="4400" b="1" dirty="0"/>
          </a:p>
        </p:txBody>
      </p:sp>
    </p:spTree>
    <p:extLst>
      <p:ext uri="{BB962C8B-B14F-4D97-AF65-F5344CB8AC3E}">
        <p14:creationId xmlns:p14="http://schemas.microsoft.com/office/powerpoint/2010/main" val="9935727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Anonymity and Confidentiality</a:t>
            </a:r>
            <a:endParaRPr lang="en-US" dirty="0"/>
          </a:p>
        </p:txBody>
      </p:sp>
      <p:sp>
        <p:nvSpPr>
          <p:cNvPr id="3" name="Content Placeholder 2"/>
          <p:cNvSpPr>
            <a:spLocks noGrp="1"/>
          </p:cNvSpPr>
          <p:nvPr>
            <p:ph idx="1"/>
          </p:nvPr>
        </p:nvSpPr>
        <p:spPr>
          <a:xfrm>
            <a:off x="581192" y="1828800"/>
            <a:ext cx="11029615" cy="4029999"/>
          </a:xfrm>
        </p:spPr>
        <p:txBody>
          <a:bodyPr>
            <a:normAutofit fontScale="92500"/>
          </a:bodyPr>
          <a:lstStyle/>
          <a:p>
            <a:pPr lvl="0" algn="justLow"/>
            <a:endParaRPr lang="en-US" sz="4000" b="1" dirty="0" smtClean="0"/>
          </a:p>
          <a:p>
            <a:pPr lvl="0" algn="justLow"/>
            <a:r>
              <a:rPr lang="en-US" sz="4000" b="1" dirty="0" smtClean="0"/>
              <a:t>Protect </a:t>
            </a:r>
            <a:r>
              <a:rPr lang="en-US" sz="4000" b="1" dirty="0"/>
              <a:t>the privacy of participants by ensuring that their identities are kept confidential and that their responses are </a:t>
            </a:r>
            <a:r>
              <a:rPr lang="en-US" sz="4000" b="1" dirty="0" err="1"/>
              <a:t>anonymized</a:t>
            </a:r>
            <a:r>
              <a:rPr lang="en-US" sz="4000" b="1" dirty="0"/>
              <a:t>. Do not disclose or share participant data with unauthorized individuals or organizations.</a:t>
            </a:r>
          </a:p>
          <a:p>
            <a:pPr algn="justLow"/>
            <a:endParaRPr lang="en-US" sz="4000" b="1" dirty="0"/>
          </a:p>
        </p:txBody>
      </p:sp>
    </p:spTree>
    <p:extLst>
      <p:ext uri="{BB962C8B-B14F-4D97-AF65-F5344CB8AC3E}">
        <p14:creationId xmlns:p14="http://schemas.microsoft.com/office/powerpoint/2010/main" val="28493701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Respect for Participants</a:t>
            </a:r>
            <a:endParaRPr lang="en-US" dirty="0"/>
          </a:p>
        </p:txBody>
      </p:sp>
      <p:sp>
        <p:nvSpPr>
          <p:cNvPr id="3" name="Content Placeholder 2"/>
          <p:cNvSpPr>
            <a:spLocks noGrp="1"/>
          </p:cNvSpPr>
          <p:nvPr>
            <p:ph idx="1"/>
          </p:nvPr>
        </p:nvSpPr>
        <p:spPr>
          <a:xfrm>
            <a:off x="581192" y="2180496"/>
            <a:ext cx="11029615" cy="4376823"/>
          </a:xfrm>
        </p:spPr>
        <p:txBody>
          <a:bodyPr>
            <a:normAutofit/>
          </a:bodyPr>
          <a:lstStyle/>
          <a:p>
            <a:pPr lvl="0" algn="justLow"/>
            <a:r>
              <a:rPr lang="en-US" sz="4800" b="1" dirty="0"/>
              <a:t>Respect participants' rights and dignity by ensuring that the data collection process is non-intrusive, non-deceptive, and does not cause harm or discomfort.</a:t>
            </a:r>
          </a:p>
          <a:p>
            <a:pPr algn="justLow"/>
            <a:endParaRPr lang="en-US" sz="4800" b="1" dirty="0"/>
          </a:p>
        </p:txBody>
      </p:sp>
    </p:spTree>
    <p:extLst>
      <p:ext uri="{BB962C8B-B14F-4D97-AF65-F5344CB8AC3E}">
        <p14:creationId xmlns:p14="http://schemas.microsoft.com/office/powerpoint/2010/main" val="42751640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Voluntary Participation</a:t>
            </a:r>
            <a:endParaRPr lang="en-US" dirty="0"/>
          </a:p>
        </p:txBody>
      </p:sp>
      <p:sp>
        <p:nvSpPr>
          <p:cNvPr id="3" name="Content Placeholder 2"/>
          <p:cNvSpPr>
            <a:spLocks noGrp="1"/>
          </p:cNvSpPr>
          <p:nvPr>
            <p:ph idx="1"/>
          </p:nvPr>
        </p:nvSpPr>
        <p:spPr>
          <a:xfrm>
            <a:off x="581192" y="2180496"/>
            <a:ext cx="11029615" cy="4121450"/>
          </a:xfrm>
        </p:spPr>
        <p:txBody>
          <a:bodyPr>
            <a:normAutofit/>
          </a:bodyPr>
          <a:lstStyle/>
          <a:p>
            <a:pPr lvl="0" algn="justLow"/>
            <a:r>
              <a:rPr lang="en-US" sz="5400" b="1" dirty="0"/>
              <a:t>Ensure that participation in the study is voluntary and that participants are not coerced or pressured to participate.</a:t>
            </a:r>
          </a:p>
          <a:p>
            <a:pPr algn="justLow"/>
            <a:endParaRPr lang="en-US" sz="5400" b="1" dirty="0"/>
          </a:p>
        </p:txBody>
      </p:sp>
    </p:spTree>
    <p:extLst>
      <p:ext uri="{BB962C8B-B14F-4D97-AF65-F5344CB8AC3E}">
        <p14:creationId xmlns:p14="http://schemas.microsoft.com/office/powerpoint/2010/main" val="19507402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184</TotalTime>
  <Words>488</Words>
  <Application>Microsoft Office PowerPoint</Application>
  <PresentationFormat>Widescreen</PresentationFormat>
  <Paragraphs>43</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Gill Sans MT</vt:lpstr>
      <vt:lpstr>Segoe UI</vt:lpstr>
      <vt:lpstr>Times New Roman</vt:lpstr>
      <vt:lpstr>Wingdings 2</vt:lpstr>
      <vt:lpstr>Dividend</vt:lpstr>
      <vt:lpstr>  One-day  Training on data collection FOR healthcare Researchers  in Mogadishu </vt:lpstr>
      <vt:lpstr>CUSTOMER DISCOVERY PLAN FOR A HEALTHCARE PLATFORM CAAFIYA -Qualitative Research</vt:lpstr>
      <vt:lpstr>Data</vt:lpstr>
      <vt:lpstr>Types of data</vt:lpstr>
      <vt:lpstr>ETHICAL PRINCIPLS FOR DATA COLLECTION</vt:lpstr>
      <vt:lpstr>Informed Consent</vt:lpstr>
      <vt:lpstr>Anonymity and Confidentiality</vt:lpstr>
      <vt:lpstr>Respect for Participants</vt:lpstr>
      <vt:lpstr>Voluntary Participation</vt:lpstr>
      <vt:lpstr>Fairness and Equity</vt:lpstr>
      <vt:lpstr>Data Security</vt:lpstr>
      <vt:lpstr>Debriefing</vt:lpstr>
      <vt:lpstr>finally</vt:lpstr>
      <vt:lpstr>guidelines to consider when noting and writing interview data</vt:lpstr>
      <vt:lpstr>guidelines to consider when noting and writing interview data</vt:lpstr>
      <vt:lpstr>guidelines to consider when noting and writing interview data</vt:lpstr>
      <vt:lpstr>Kobo Toolbox</vt:lpstr>
      <vt:lpstr>Kobo Toolbox</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One-day  Training on data collection </dc:title>
  <dc:creator>Arts</dc:creator>
  <cp:lastModifiedBy>Arts</cp:lastModifiedBy>
  <cp:revision>13</cp:revision>
  <dcterms:created xsi:type="dcterms:W3CDTF">2023-07-17T10:08:21Z</dcterms:created>
  <dcterms:modified xsi:type="dcterms:W3CDTF">2023-07-27T08:53:22Z</dcterms:modified>
</cp:coreProperties>
</file>